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 id="284" r:id="rId31"/>
    <p:sldId id="287" r:id="rId32"/>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0" d="100"/>
          <a:sy n="50" d="100"/>
        </p:scale>
        <p:origin x="-1267"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E688905D-3BF3-45AB-B0D1-07121EEC298C}" type="datetimeFigureOut">
              <a:rPr lang="es-CL" smtClean="0"/>
              <a:t>27-10-2015</a:t>
            </a:fld>
            <a:endParaRPr lang="es-C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C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82884C87-0CBF-4B0E-A9E9-5258B12788F2}" type="slidenum">
              <a:rPr lang="es-CL" smtClean="0"/>
              <a:t>‹Nº›</a:t>
            </a:fld>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688905D-3BF3-45AB-B0D1-07121EEC298C}" type="datetimeFigureOut">
              <a:rPr lang="es-CL" smtClean="0"/>
              <a:t>27-10-2015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2884C87-0CBF-4B0E-A9E9-5258B12788F2}"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688905D-3BF3-45AB-B0D1-07121EEC298C}" type="datetimeFigureOut">
              <a:rPr lang="es-CL" smtClean="0"/>
              <a:t>27-10-2015</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82884C87-0CBF-4B0E-A9E9-5258B12788F2}"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E688905D-3BF3-45AB-B0D1-07121EEC298C}" type="datetimeFigureOut">
              <a:rPr lang="es-CL" smtClean="0"/>
              <a:t>27-10-2015</a:t>
            </a:fld>
            <a:endParaRPr lang="es-CL"/>
          </a:p>
        </p:txBody>
      </p:sp>
      <p:sp>
        <p:nvSpPr>
          <p:cNvPr id="9" name="8 Marcador de número de diapositiva"/>
          <p:cNvSpPr>
            <a:spLocks noGrp="1"/>
          </p:cNvSpPr>
          <p:nvPr>
            <p:ph type="sldNum" sz="quarter" idx="15"/>
          </p:nvPr>
        </p:nvSpPr>
        <p:spPr/>
        <p:txBody>
          <a:bodyPr rtlCol="0"/>
          <a:lstStyle/>
          <a:p>
            <a:fld id="{82884C87-0CBF-4B0E-A9E9-5258B12788F2}" type="slidenum">
              <a:rPr lang="es-CL" smtClean="0"/>
              <a:t>‹Nº›</a:t>
            </a:fld>
            <a:endParaRPr lang="es-CL"/>
          </a:p>
        </p:txBody>
      </p:sp>
      <p:sp>
        <p:nvSpPr>
          <p:cNvPr id="10" name="9 Marcador de pie de página"/>
          <p:cNvSpPr>
            <a:spLocks noGrp="1"/>
          </p:cNvSpPr>
          <p:nvPr>
            <p:ph type="ftr" sz="quarter" idx="16"/>
          </p:nvPr>
        </p:nvSpPr>
        <p:spPr/>
        <p:txBody>
          <a:bodyPr rtlCol="0"/>
          <a:lstStyle/>
          <a:p>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E688905D-3BF3-45AB-B0D1-07121EEC298C}" type="datetimeFigureOut">
              <a:rPr lang="es-CL" smtClean="0"/>
              <a:t>27-10-2015</a:t>
            </a:fld>
            <a:endParaRPr lang="es-C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C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82884C87-0CBF-4B0E-A9E9-5258B12788F2}" type="slidenum">
              <a:rPr lang="es-CL" smtClean="0"/>
              <a:t>‹Nº›</a:t>
            </a:fld>
            <a:endParaRPr lang="es-C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E688905D-3BF3-45AB-B0D1-07121EEC298C}" type="datetimeFigureOut">
              <a:rPr lang="es-CL" smtClean="0"/>
              <a:t>27-10-2015</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82884C87-0CBF-4B0E-A9E9-5258B12788F2}" type="slidenum">
              <a:rPr lang="es-CL" smtClean="0"/>
              <a:t>‹Nº›</a:t>
            </a:fld>
            <a:endParaRPr lang="es-C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E688905D-3BF3-45AB-B0D1-07121EEC298C}" type="datetimeFigureOut">
              <a:rPr lang="es-CL" smtClean="0"/>
              <a:t>27-10-2015</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82884C87-0CBF-4B0E-A9E9-5258B12788F2}" type="slidenum">
              <a:rPr lang="es-CL" smtClean="0"/>
              <a:t>‹Nº›</a:t>
            </a:fld>
            <a:endParaRPr lang="es-C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E688905D-3BF3-45AB-B0D1-07121EEC298C}" type="datetimeFigureOut">
              <a:rPr lang="es-CL" smtClean="0"/>
              <a:t>27-10-2015</a:t>
            </a:fld>
            <a:endParaRPr lang="es-CL"/>
          </a:p>
        </p:txBody>
      </p:sp>
      <p:sp>
        <p:nvSpPr>
          <p:cNvPr id="7" name="6 Marcador de número de diapositiva"/>
          <p:cNvSpPr>
            <a:spLocks noGrp="1"/>
          </p:cNvSpPr>
          <p:nvPr>
            <p:ph type="sldNum" sz="quarter" idx="11"/>
          </p:nvPr>
        </p:nvSpPr>
        <p:spPr/>
        <p:txBody>
          <a:bodyPr rtlCol="0"/>
          <a:lstStyle/>
          <a:p>
            <a:fld id="{82884C87-0CBF-4B0E-A9E9-5258B12788F2}" type="slidenum">
              <a:rPr lang="es-CL" smtClean="0"/>
              <a:t>‹Nº›</a:t>
            </a:fld>
            <a:endParaRPr lang="es-CL"/>
          </a:p>
        </p:txBody>
      </p:sp>
      <p:sp>
        <p:nvSpPr>
          <p:cNvPr id="8" name="7 Marcador de pie de página"/>
          <p:cNvSpPr>
            <a:spLocks noGrp="1"/>
          </p:cNvSpPr>
          <p:nvPr>
            <p:ph type="ftr" sz="quarter" idx="12"/>
          </p:nvPr>
        </p:nvSpPr>
        <p:spPr/>
        <p:txBody>
          <a:bodyPr rtlCol="0"/>
          <a:lstStyle/>
          <a:p>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688905D-3BF3-45AB-B0D1-07121EEC298C}" type="datetimeFigureOut">
              <a:rPr lang="es-CL" smtClean="0"/>
              <a:t>27-10-2015</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82884C87-0CBF-4B0E-A9E9-5258B12788F2}"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E688905D-3BF3-45AB-B0D1-07121EEC298C}" type="datetimeFigureOut">
              <a:rPr lang="es-CL" smtClean="0"/>
              <a:t>27-10-2015</a:t>
            </a:fld>
            <a:endParaRPr lang="es-CL"/>
          </a:p>
        </p:txBody>
      </p:sp>
      <p:sp>
        <p:nvSpPr>
          <p:cNvPr id="22" name="21 Marcador de número de diapositiva"/>
          <p:cNvSpPr>
            <a:spLocks noGrp="1"/>
          </p:cNvSpPr>
          <p:nvPr>
            <p:ph type="sldNum" sz="quarter" idx="15"/>
          </p:nvPr>
        </p:nvSpPr>
        <p:spPr/>
        <p:txBody>
          <a:bodyPr rtlCol="0"/>
          <a:lstStyle/>
          <a:p>
            <a:fld id="{82884C87-0CBF-4B0E-A9E9-5258B12788F2}" type="slidenum">
              <a:rPr lang="es-CL" smtClean="0"/>
              <a:t>‹Nº›</a:t>
            </a:fld>
            <a:endParaRPr lang="es-CL"/>
          </a:p>
        </p:txBody>
      </p:sp>
      <p:sp>
        <p:nvSpPr>
          <p:cNvPr id="23" name="22 Marcador de pie de página"/>
          <p:cNvSpPr>
            <a:spLocks noGrp="1"/>
          </p:cNvSpPr>
          <p:nvPr>
            <p:ph type="ftr" sz="quarter" idx="16"/>
          </p:nvPr>
        </p:nvSpPr>
        <p:spPr/>
        <p:txBody>
          <a:bodyPr rtlCol="0"/>
          <a:lstStyle/>
          <a:p>
            <a:endParaRPr lang="es-C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E688905D-3BF3-45AB-B0D1-07121EEC298C}" type="datetimeFigureOut">
              <a:rPr lang="es-CL" smtClean="0"/>
              <a:t>27-10-2015</a:t>
            </a:fld>
            <a:endParaRPr lang="es-CL"/>
          </a:p>
        </p:txBody>
      </p:sp>
      <p:sp>
        <p:nvSpPr>
          <p:cNvPr id="18" name="17 Marcador de número de diapositiva"/>
          <p:cNvSpPr>
            <a:spLocks noGrp="1"/>
          </p:cNvSpPr>
          <p:nvPr>
            <p:ph type="sldNum" sz="quarter" idx="11"/>
          </p:nvPr>
        </p:nvSpPr>
        <p:spPr/>
        <p:txBody>
          <a:bodyPr rtlCol="0"/>
          <a:lstStyle/>
          <a:p>
            <a:fld id="{82884C87-0CBF-4B0E-A9E9-5258B12788F2}" type="slidenum">
              <a:rPr lang="es-CL" smtClean="0"/>
              <a:t>‹Nº›</a:t>
            </a:fld>
            <a:endParaRPr lang="es-CL"/>
          </a:p>
        </p:txBody>
      </p:sp>
      <p:sp>
        <p:nvSpPr>
          <p:cNvPr id="21" name="20 Marcador de pie de página"/>
          <p:cNvSpPr>
            <a:spLocks noGrp="1"/>
          </p:cNvSpPr>
          <p:nvPr>
            <p:ph type="ftr" sz="quarter" idx="12"/>
          </p:nvPr>
        </p:nvSpPr>
        <p:spPr/>
        <p:txBody>
          <a:bodyPr rtlCol="0"/>
          <a:lstStyle/>
          <a:p>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688905D-3BF3-45AB-B0D1-07121EEC298C}" type="datetimeFigureOut">
              <a:rPr lang="es-CL" smtClean="0"/>
              <a:t>27-10-2015</a:t>
            </a:fld>
            <a:endParaRPr lang="es-C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C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82884C87-0CBF-4B0E-A9E9-5258B12788F2}"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CL" dirty="0" smtClean="0"/>
              <a:t>LEY NUM. 19.378</a:t>
            </a:r>
            <a:br>
              <a:rPr lang="es-CL" dirty="0" smtClean="0"/>
            </a:br>
            <a:r>
              <a:rPr lang="es-CL" dirty="0" smtClean="0"/>
              <a:t/>
            </a:r>
            <a:br>
              <a:rPr lang="es-CL" dirty="0" smtClean="0"/>
            </a:br>
            <a:endParaRPr lang="es-CL" dirty="0"/>
          </a:p>
        </p:txBody>
      </p:sp>
      <p:sp>
        <p:nvSpPr>
          <p:cNvPr id="3" name="2 Subtítulo"/>
          <p:cNvSpPr>
            <a:spLocks noGrp="1"/>
          </p:cNvSpPr>
          <p:nvPr>
            <p:ph type="subTitle" idx="1"/>
          </p:nvPr>
        </p:nvSpPr>
        <p:spPr>
          <a:xfrm>
            <a:off x="2286000" y="5003322"/>
            <a:ext cx="6606480" cy="1371600"/>
          </a:xfrm>
        </p:spPr>
        <p:txBody>
          <a:bodyPr/>
          <a:lstStyle/>
          <a:p>
            <a:pPr algn="just"/>
            <a:r>
              <a:rPr lang="es-CL" dirty="0" smtClean="0"/>
              <a:t>ESTABLECE ESTATUTO DE ATENCION PRIMARIA DE SALUD </a:t>
            </a:r>
            <a:r>
              <a:rPr lang="es-CL" dirty="0" smtClean="0"/>
              <a:t> MUNICIPAL</a:t>
            </a:r>
            <a:endParaRPr lang="es-CL"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79512" y="274638"/>
            <a:ext cx="8496944" cy="1282154"/>
          </a:xfrm>
        </p:spPr>
        <p:txBody>
          <a:bodyPr>
            <a:noAutofit/>
          </a:bodyPr>
          <a:lstStyle/>
          <a:p>
            <a:pPr algn="just"/>
            <a:r>
              <a:rPr lang="es-CL" sz="2400" dirty="0" smtClean="0"/>
              <a:t>Para ser Director de establecimiento </a:t>
            </a:r>
            <a:r>
              <a:rPr lang="es-CL" sz="2400" dirty="0" smtClean="0"/>
              <a:t>de </a:t>
            </a:r>
            <a:r>
              <a:rPr lang="es-CL" sz="2400" dirty="0" smtClean="0"/>
              <a:t>atención primaria de salud municipal, </a:t>
            </a:r>
            <a:r>
              <a:rPr lang="es-CL" sz="2400" dirty="0" smtClean="0"/>
              <a:t>se deberá </a:t>
            </a:r>
            <a:r>
              <a:rPr lang="es-CL" sz="2400" dirty="0" smtClean="0"/>
              <a:t>estar </a:t>
            </a:r>
            <a:r>
              <a:rPr lang="es-CL" sz="2400" dirty="0" smtClean="0"/>
              <a:t> en </a:t>
            </a:r>
            <a:r>
              <a:rPr lang="es-CL" sz="2400" dirty="0" smtClean="0"/>
              <a:t>posesión de un </a:t>
            </a:r>
            <a:r>
              <a:rPr lang="es-CL" sz="2400" dirty="0" smtClean="0"/>
              <a:t>título, correspondiente </a:t>
            </a:r>
            <a:r>
              <a:rPr lang="es-CL" sz="2400" dirty="0" smtClean="0"/>
              <a:t>a </a:t>
            </a:r>
            <a:r>
              <a:rPr lang="es-CL" sz="2400" dirty="0" smtClean="0"/>
              <a:t>los siguientes profesionales</a:t>
            </a:r>
            <a:r>
              <a:rPr lang="es-CL" sz="2400" dirty="0" smtClean="0"/>
              <a:t>:</a:t>
            </a:r>
            <a:endParaRPr lang="es-CL" sz="2400" dirty="0"/>
          </a:p>
        </p:txBody>
      </p:sp>
      <p:sp>
        <p:nvSpPr>
          <p:cNvPr id="3" name="2 Marcador de contenido"/>
          <p:cNvSpPr>
            <a:spLocks noGrp="1"/>
          </p:cNvSpPr>
          <p:nvPr>
            <p:ph sz="quarter" idx="1"/>
          </p:nvPr>
        </p:nvSpPr>
        <p:spPr>
          <a:xfrm>
            <a:off x="251520" y="1628800"/>
            <a:ext cx="8219256" cy="4873752"/>
          </a:xfrm>
        </p:spPr>
        <p:txBody>
          <a:bodyPr>
            <a:normAutofit fontScale="77500" lnSpcReduction="20000"/>
          </a:bodyPr>
          <a:lstStyle/>
          <a:p>
            <a:r>
              <a:rPr lang="es-CL" dirty="0" smtClean="0"/>
              <a:t> a) Médicos Cirujanos, </a:t>
            </a:r>
            <a:r>
              <a:rPr lang="es-CL" dirty="0" smtClean="0"/>
              <a:t>Farmacéuticos, Químicos-Farmacéuticos</a:t>
            </a:r>
            <a:r>
              <a:rPr lang="es-CL" dirty="0" smtClean="0"/>
              <a:t>, Bioquímicos y </a:t>
            </a:r>
            <a:r>
              <a:rPr lang="es-CL" dirty="0" smtClean="0"/>
              <a:t> Cirujanos-Dentistas;</a:t>
            </a:r>
          </a:p>
          <a:p>
            <a:r>
              <a:rPr lang="es-CL" dirty="0" smtClean="0"/>
              <a:t> b) Asistentes Sociales, Enfermeras, Kinesiólogos, </a:t>
            </a:r>
            <a:r>
              <a:rPr lang="es-CL" dirty="0" smtClean="0"/>
              <a:t>Matronas</a:t>
            </a:r>
            <a:r>
              <a:rPr lang="es-CL" dirty="0" smtClean="0"/>
              <a:t>, Nutricionistas, Tecnólogos Médicos, Terapeutas </a:t>
            </a:r>
            <a:r>
              <a:rPr lang="es-CL" dirty="0" smtClean="0"/>
              <a:t> Ocupacionales y Fonoaudiólogos</a:t>
            </a:r>
            <a:r>
              <a:rPr lang="es-CL" dirty="0" smtClean="0"/>
              <a:t>, </a:t>
            </a:r>
            <a:r>
              <a:rPr lang="es-CL" dirty="0" smtClean="0"/>
              <a:t>y</a:t>
            </a:r>
          </a:p>
          <a:p>
            <a:r>
              <a:rPr lang="es-CL" dirty="0" smtClean="0"/>
              <a:t>c</a:t>
            </a:r>
            <a:r>
              <a:rPr lang="es-CL" dirty="0" smtClean="0"/>
              <a:t>) Otros con formación en el área de salud pública, </a:t>
            </a:r>
            <a:r>
              <a:rPr lang="es-CL" dirty="0" smtClean="0"/>
              <a:t>debidamente </a:t>
            </a:r>
            <a:r>
              <a:rPr lang="es-CL" dirty="0" smtClean="0"/>
              <a:t>acreditada</a:t>
            </a:r>
            <a:r>
              <a:rPr lang="es-CL" dirty="0" smtClean="0"/>
              <a:t>.</a:t>
            </a:r>
          </a:p>
          <a:p>
            <a:pPr algn="just">
              <a:buNone/>
            </a:pPr>
            <a:r>
              <a:rPr lang="es-CL" dirty="0" smtClean="0"/>
              <a:t/>
            </a:r>
            <a:br>
              <a:rPr lang="es-CL" dirty="0" smtClean="0"/>
            </a:br>
            <a:r>
              <a:rPr lang="es-CL" dirty="0" smtClean="0"/>
              <a:t> </a:t>
            </a:r>
            <a:r>
              <a:rPr lang="es-CL" dirty="0" smtClean="0"/>
              <a:t>El </a:t>
            </a:r>
            <a:r>
              <a:rPr lang="es-CL" dirty="0" smtClean="0"/>
              <a:t>nombramiento de Director de establecimiento de </a:t>
            </a:r>
            <a:r>
              <a:rPr lang="es-CL" dirty="0" smtClean="0"/>
              <a:t>atención </a:t>
            </a:r>
            <a:r>
              <a:rPr lang="es-CL" dirty="0" smtClean="0"/>
              <a:t>primaria de salud municipal tendrá una duración </a:t>
            </a:r>
            <a:r>
              <a:rPr lang="es-CL" dirty="0" smtClean="0"/>
              <a:t>de </a:t>
            </a:r>
            <a:r>
              <a:rPr lang="es-CL" dirty="0" smtClean="0"/>
              <a:t>tres años. Con la debida antelación se llamará a </a:t>
            </a:r>
            <a:r>
              <a:rPr lang="es-CL" dirty="0" smtClean="0"/>
              <a:t>concurso </a:t>
            </a:r>
            <a:r>
              <a:rPr lang="es-CL" dirty="0" smtClean="0"/>
              <a:t>público de antecedentes, pudiendo postular el </a:t>
            </a:r>
            <a:r>
              <a:rPr lang="es-CL" dirty="0" smtClean="0"/>
              <a:t> Director </a:t>
            </a:r>
            <a:r>
              <a:rPr lang="es-CL" dirty="0" smtClean="0"/>
              <a:t>que termina su período</a:t>
            </a:r>
            <a:r>
              <a:rPr lang="es-CL" dirty="0" smtClean="0"/>
              <a:t>. </a:t>
            </a:r>
            <a:r>
              <a:rPr lang="es-CL" dirty="0" smtClean="0"/>
              <a:t>El Director que, antes de ejercer como tal hubiere </a:t>
            </a:r>
            <a:r>
              <a:rPr lang="es-CL" dirty="0" smtClean="0"/>
              <a:t>tenido </a:t>
            </a:r>
            <a:r>
              <a:rPr lang="es-CL" dirty="0" smtClean="0"/>
              <a:t>contrato indefinido, volverá a desempeñarse en </a:t>
            </a:r>
            <a:r>
              <a:rPr lang="es-CL" dirty="0" smtClean="0"/>
              <a:t>dicha </a:t>
            </a:r>
            <a:r>
              <a:rPr lang="es-CL" dirty="0" smtClean="0"/>
              <a:t>calidad, sin necesidad de concurso, en </a:t>
            </a:r>
            <a:r>
              <a:rPr lang="es-CL" dirty="0" smtClean="0"/>
              <a:t>establecimientos </a:t>
            </a:r>
            <a:r>
              <a:rPr lang="es-CL" dirty="0" smtClean="0"/>
              <a:t>de la misma comuna y hasta por igual </a:t>
            </a:r>
            <a:r>
              <a:rPr lang="es-CL" dirty="0" smtClean="0"/>
              <a:t> número </a:t>
            </a:r>
            <a:r>
              <a:rPr lang="es-CL" dirty="0" smtClean="0"/>
              <a:t>de horas que tenía contratadas antes de ejercer </a:t>
            </a:r>
            <a:r>
              <a:rPr lang="es-CL" dirty="0" smtClean="0"/>
              <a:t>la </a:t>
            </a:r>
            <a:r>
              <a:rPr lang="es-CL" dirty="0" smtClean="0"/>
              <a:t>función de Director, en el evento que habiendo </a:t>
            </a:r>
            <a:r>
              <a:rPr lang="es-CL" dirty="0" err="1" smtClean="0"/>
              <a:t>repostulado</a:t>
            </a:r>
            <a:r>
              <a:rPr lang="es-CL" dirty="0" smtClean="0"/>
              <a:t> </a:t>
            </a:r>
            <a:r>
              <a:rPr lang="es-CL" dirty="0" smtClean="0"/>
              <a:t>no resulte seleccionado en el concurso </a:t>
            </a:r>
            <a:r>
              <a:rPr lang="es-CL" dirty="0" smtClean="0"/>
              <a:t>público </a:t>
            </a:r>
            <a:r>
              <a:rPr lang="es-CL" dirty="0" smtClean="0"/>
              <a:t>respectivo o no vuelva a postular a dicho </a:t>
            </a:r>
            <a:r>
              <a:rPr lang="es-CL" dirty="0" smtClean="0"/>
              <a:t>cargo</a:t>
            </a:r>
            <a:r>
              <a:rPr lang="es-CL" dirty="0" smtClean="0"/>
              <a:t>.</a:t>
            </a:r>
          </a:p>
          <a:p>
            <a:endParaRPr lang="es-CL"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CL" b="1" dirty="0" smtClean="0"/>
              <a:t>Obligaciones funcionarias</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fontScale="92500" lnSpcReduction="10000"/>
          </a:bodyPr>
          <a:lstStyle/>
          <a:p>
            <a:pPr algn="just"/>
            <a:r>
              <a:rPr lang="es-CL" dirty="0" smtClean="0"/>
              <a:t>Los </a:t>
            </a:r>
            <a:r>
              <a:rPr lang="es-CL" dirty="0" smtClean="0"/>
              <a:t>funcionarios serán calificados </a:t>
            </a:r>
            <a:r>
              <a:rPr lang="es-CL" dirty="0" smtClean="0"/>
              <a:t>anualmente, evaluándose </a:t>
            </a:r>
            <a:r>
              <a:rPr lang="es-CL" dirty="0" smtClean="0"/>
              <a:t>su labor, y tendrán derecho a ser informados de la respectiva resolución</a:t>
            </a:r>
            <a:r>
              <a:rPr lang="es-CL" dirty="0" smtClean="0"/>
              <a:t>.</a:t>
            </a:r>
          </a:p>
          <a:p>
            <a:pPr algn="just"/>
            <a:r>
              <a:rPr lang="es-CL" dirty="0" smtClean="0"/>
              <a:t>El </a:t>
            </a:r>
            <a:r>
              <a:rPr lang="es-CL" dirty="0" smtClean="0"/>
              <a:t>funcionario tendrá derecho a apelar de </a:t>
            </a:r>
            <a:r>
              <a:rPr lang="es-CL" dirty="0" smtClean="0"/>
              <a:t>la resolución </a:t>
            </a:r>
            <a:r>
              <a:rPr lang="es-CL" dirty="0" smtClean="0"/>
              <a:t>de la comisión de calificación, recurso que será conocido por el Alcalde, debiendo interponerse en el plazo de diez días hábiles, contado desde la fecha de la notificación de la resolución.</a:t>
            </a:r>
          </a:p>
          <a:p>
            <a:pPr algn="just"/>
            <a:r>
              <a:rPr lang="es-CL" dirty="0" smtClean="0"/>
              <a:t>Los </a:t>
            </a:r>
            <a:r>
              <a:rPr lang="es-CL" dirty="0" smtClean="0"/>
              <a:t>funcionarios participarán, con carácter consultivo, en el diagnóstico, planificación, ejecución y evaluación de las actividades del establecimiento donde se desempeñan.</a:t>
            </a:r>
          </a:p>
          <a:p>
            <a:pPr>
              <a:buNone/>
            </a:pPr>
            <a:r>
              <a:rPr lang="es-CL" dirty="0" smtClean="0"/>
              <a:t/>
            </a:r>
            <a:br>
              <a:rPr lang="es-CL" dirty="0" smtClean="0"/>
            </a:br>
            <a:endParaRPr lang="es-CL"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7467600" cy="638944"/>
          </a:xfrm>
        </p:spPr>
        <p:txBody>
          <a:bodyPr/>
          <a:lstStyle/>
          <a:p>
            <a:r>
              <a:rPr lang="es-CL" b="1" dirty="0" smtClean="0"/>
              <a:t>Término </a:t>
            </a:r>
            <a:r>
              <a:rPr lang="es-CL" b="1" dirty="0" smtClean="0"/>
              <a:t>de la relación laboral</a:t>
            </a:r>
            <a:endParaRPr lang="es-CL" b="1" dirty="0"/>
          </a:p>
        </p:txBody>
      </p:sp>
      <p:sp>
        <p:nvSpPr>
          <p:cNvPr id="3" name="2 Marcador de contenido"/>
          <p:cNvSpPr>
            <a:spLocks noGrp="1"/>
          </p:cNvSpPr>
          <p:nvPr>
            <p:ph sz="quarter" idx="1"/>
          </p:nvPr>
        </p:nvSpPr>
        <p:spPr>
          <a:xfrm>
            <a:off x="179512" y="1124744"/>
            <a:ext cx="8640960" cy="5733256"/>
          </a:xfrm>
        </p:spPr>
        <p:txBody>
          <a:bodyPr>
            <a:normAutofit fontScale="62500" lnSpcReduction="20000"/>
          </a:bodyPr>
          <a:lstStyle/>
          <a:p>
            <a:pPr algn="just"/>
            <a:r>
              <a:rPr lang="es-CL" sz="2900" dirty="0" smtClean="0"/>
              <a:t>Los </a:t>
            </a:r>
            <a:r>
              <a:rPr lang="es-CL" sz="2900" dirty="0" smtClean="0"/>
              <a:t>funcionarios de una dotación municipal de salud dejarán de pertenecer a ella solamente por las siguientes causales</a:t>
            </a:r>
            <a:r>
              <a:rPr lang="es-CL" sz="2900" dirty="0" smtClean="0"/>
              <a:t>:</a:t>
            </a:r>
          </a:p>
          <a:p>
            <a:pPr algn="just">
              <a:buNone/>
            </a:pPr>
            <a:r>
              <a:rPr lang="es-CL" sz="2900" dirty="0" smtClean="0"/>
              <a:t/>
            </a:r>
            <a:br>
              <a:rPr lang="es-CL" sz="2900" dirty="0" smtClean="0"/>
            </a:br>
            <a:r>
              <a:rPr lang="es-CL" sz="2900" dirty="0" smtClean="0"/>
              <a:t>    a) Renuncia voluntaria, la que deberá ser presentada con a lo menos treinta días de anticipación a la fecha en que surtirá efecto, plazo que podrá ser reducido por acuerdo de las partes. Se podrá retener la renuncia, por un plazo de hasta treinta días, contado desde su presentación, cuando el funcionario se encuentre sometido a sumario administrativo del cual emanen antecedentes serios de que pueda ser privado de su cargo, por aplicación de la medida disciplinaria de destitución</a:t>
            </a:r>
            <a:r>
              <a:rPr lang="es-CL" sz="2900" dirty="0" smtClean="0"/>
              <a:t>;</a:t>
            </a:r>
          </a:p>
          <a:p>
            <a:pPr algn="just">
              <a:buNone/>
            </a:pPr>
            <a:r>
              <a:rPr lang="es-CL" sz="2900" dirty="0" smtClean="0"/>
              <a:t/>
            </a:r>
            <a:br>
              <a:rPr lang="es-CL" sz="2900" dirty="0" smtClean="0"/>
            </a:br>
            <a:r>
              <a:rPr lang="es-CL" sz="2900" dirty="0" smtClean="0"/>
              <a:t>    b) Falta de probidad, conducta inmoral o incumplimiento grave de las obligaciones funcionarias, establecidos fehacientemente por medio de un sumario</a:t>
            </a:r>
            <a:r>
              <a:rPr lang="es-CL" sz="2900" dirty="0" smtClean="0"/>
              <a:t>;</a:t>
            </a:r>
          </a:p>
          <a:p>
            <a:pPr algn="just">
              <a:buNone/>
            </a:pPr>
            <a:r>
              <a:rPr lang="es-CL" sz="2900" dirty="0" smtClean="0"/>
              <a:t/>
            </a:r>
            <a:br>
              <a:rPr lang="es-CL" sz="2900" dirty="0" smtClean="0"/>
            </a:br>
            <a:r>
              <a:rPr lang="es-CL" sz="2900" dirty="0" smtClean="0"/>
              <a:t>    c) Vencimiento del plazo del </a:t>
            </a:r>
            <a:r>
              <a:rPr lang="es-CL" sz="2900" dirty="0" smtClean="0"/>
              <a:t>contrato</a:t>
            </a:r>
          </a:p>
          <a:p>
            <a:pPr algn="just">
              <a:buNone/>
            </a:pPr>
            <a:r>
              <a:rPr lang="es-CL" sz="2900" dirty="0" smtClean="0"/>
              <a:t/>
            </a:r>
            <a:br>
              <a:rPr lang="es-CL" sz="2900" dirty="0" smtClean="0"/>
            </a:br>
            <a:r>
              <a:rPr lang="es-CL" sz="2900" dirty="0" smtClean="0"/>
              <a:t>  </a:t>
            </a:r>
            <a:r>
              <a:rPr lang="es-CL" sz="2900" dirty="0" smtClean="0"/>
              <a:t>d</a:t>
            </a:r>
            <a:r>
              <a:rPr lang="es-CL" sz="2900" dirty="0" smtClean="0"/>
              <a:t>) Obtención de jubilación, pensión o renta vitalicia en un régimen previsional, en relación con la función que desempeñen en un establecimiento municipal de atención primaria de salud</a:t>
            </a:r>
            <a:r>
              <a:rPr lang="es-CL" sz="2900" dirty="0" smtClean="0"/>
              <a:t>;</a:t>
            </a:r>
          </a:p>
          <a:p>
            <a:pPr algn="just">
              <a:buNone/>
            </a:pPr>
            <a:r>
              <a:rPr lang="es-CL" dirty="0" smtClean="0"/>
              <a:t/>
            </a:r>
            <a:br>
              <a:rPr lang="es-CL" dirty="0" smtClean="0"/>
            </a:br>
            <a:endParaRPr lang="es-CL" dirty="0" smtClean="0"/>
          </a:p>
          <a:p>
            <a:pPr algn="just">
              <a:buNone/>
            </a:pPr>
            <a:r>
              <a:rPr lang="es-CL" dirty="0" smtClean="0"/>
              <a:t/>
            </a:r>
            <a:br>
              <a:rPr lang="es-CL" dirty="0" smtClean="0"/>
            </a:br>
            <a:endParaRPr lang="es-CL"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19256" cy="1143000"/>
          </a:xfrm>
        </p:spPr>
        <p:txBody>
          <a:bodyPr/>
          <a:lstStyle/>
          <a:p>
            <a:r>
              <a:rPr lang="es-CL" b="1" dirty="0" smtClean="0"/>
              <a:t>Término de la relación laboral</a:t>
            </a:r>
            <a:endParaRPr lang="es-CL" b="1" dirty="0"/>
          </a:p>
        </p:txBody>
      </p:sp>
      <p:sp>
        <p:nvSpPr>
          <p:cNvPr id="3" name="2 Marcador de contenido"/>
          <p:cNvSpPr>
            <a:spLocks noGrp="1"/>
          </p:cNvSpPr>
          <p:nvPr>
            <p:ph sz="quarter" idx="1"/>
          </p:nvPr>
        </p:nvSpPr>
        <p:spPr>
          <a:xfrm>
            <a:off x="457200" y="1600200"/>
            <a:ext cx="8147248" cy="4873752"/>
          </a:xfrm>
        </p:spPr>
        <p:txBody>
          <a:bodyPr>
            <a:normAutofit/>
          </a:bodyPr>
          <a:lstStyle/>
          <a:p>
            <a:pPr algn="just"/>
            <a:r>
              <a:rPr lang="es-CL" dirty="0" smtClean="0"/>
              <a:t>e) Fallecimiento</a:t>
            </a:r>
            <a:r>
              <a:rPr lang="es-CL" dirty="0" smtClean="0"/>
              <a:t>;</a:t>
            </a:r>
          </a:p>
          <a:p>
            <a:pPr algn="just"/>
            <a:r>
              <a:rPr lang="es-CL" dirty="0" smtClean="0"/>
              <a:t>f</a:t>
            </a:r>
            <a:r>
              <a:rPr lang="es-CL" dirty="0" smtClean="0"/>
              <a:t>) Calificación en lista de Eliminación o, en su caso, en lista Condicional, por dos períodos consecutivos o tres acumulados</a:t>
            </a:r>
            <a:r>
              <a:rPr lang="es-CL" dirty="0" smtClean="0"/>
              <a:t>;</a:t>
            </a:r>
          </a:p>
          <a:p>
            <a:pPr algn="just"/>
            <a:r>
              <a:rPr lang="es-CL" dirty="0" smtClean="0"/>
              <a:t>g</a:t>
            </a:r>
            <a:r>
              <a:rPr lang="es-CL" dirty="0" smtClean="0"/>
              <a:t>) Salud irrecuperable, o incompatible con el desempeño de su cargo, en conformidad a lo dispuesto en la ley N° 18.883</a:t>
            </a:r>
            <a:r>
              <a:rPr lang="es-CL" dirty="0" smtClean="0"/>
              <a:t>;</a:t>
            </a:r>
          </a:p>
          <a:p>
            <a:pPr algn="just"/>
            <a:r>
              <a:rPr lang="es-CL" dirty="0" smtClean="0"/>
              <a:t>h</a:t>
            </a:r>
            <a:r>
              <a:rPr lang="es-CL" dirty="0" smtClean="0"/>
              <a:t>) Estar inhabilitado para el ejercicio de funciones en cargos públicos o hallarse condenado por crimen o simple delito, con sentencia ejecutoriada, </a:t>
            </a:r>
            <a:r>
              <a:rPr lang="es-CL" dirty="0" smtClean="0"/>
              <a:t>e</a:t>
            </a:r>
          </a:p>
          <a:p>
            <a:pPr algn="just"/>
            <a:r>
              <a:rPr lang="es-CL" dirty="0" smtClean="0"/>
              <a:t>i</a:t>
            </a:r>
            <a:r>
              <a:rPr lang="es-CL" dirty="0" smtClean="0"/>
              <a:t>) Disminución o modificación de la </a:t>
            </a:r>
            <a:r>
              <a:rPr lang="es-CL" dirty="0" smtClean="0"/>
              <a:t>dotación.</a:t>
            </a:r>
            <a:endParaRPr lang="es-CL"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Del financiamiento</a:t>
            </a:r>
            <a:r>
              <a:rPr lang="es-CL" dirty="0" smtClean="0"/>
              <a:t/>
            </a:r>
            <a:br>
              <a:rPr lang="es-CL" dirty="0" smtClean="0"/>
            </a:br>
            <a:endParaRPr lang="es-CL" dirty="0"/>
          </a:p>
        </p:txBody>
      </p:sp>
      <p:sp>
        <p:nvSpPr>
          <p:cNvPr id="3" name="2 Marcador de contenido"/>
          <p:cNvSpPr>
            <a:spLocks noGrp="1"/>
          </p:cNvSpPr>
          <p:nvPr>
            <p:ph sz="quarter" idx="1"/>
          </p:nvPr>
        </p:nvSpPr>
        <p:spPr>
          <a:xfrm>
            <a:off x="457200" y="1196752"/>
            <a:ext cx="7467600" cy="5277200"/>
          </a:xfrm>
        </p:spPr>
        <p:txBody>
          <a:bodyPr>
            <a:normAutofit fontScale="92500" lnSpcReduction="20000"/>
          </a:bodyPr>
          <a:lstStyle/>
          <a:p>
            <a:pPr algn="just"/>
            <a:r>
              <a:rPr lang="es-CL" dirty="0" smtClean="0"/>
              <a:t>Cada entidad administradora de salud </a:t>
            </a:r>
            <a:br>
              <a:rPr lang="es-CL" dirty="0" smtClean="0"/>
            </a:br>
            <a:r>
              <a:rPr lang="es-CL" dirty="0" smtClean="0"/>
              <a:t>municipal recibirá mensualmente, del Ministerio de </a:t>
            </a:r>
            <a:br>
              <a:rPr lang="es-CL" dirty="0" smtClean="0"/>
            </a:br>
            <a:r>
              <a:rPr lang="es-CL" dirty="0" smtClean="0"/>
              <a:t>Salud, a través de los Servicios de Salud y por </a:t>
            </a:r>
            <a:br>
              <a:rPr lang="es-CL" dirty="0" smtClean="0"/>
            </a:br>
            <a:r>
              <a:rPr lang="es-CL" dirty="0" smtClean="0"/>
              <a:t>intermedio de las municipalidades correspondientes, </a:t>
            </a:r>
            <a:br>
              <a:rPr lang="es-CL" dirty="0" smtClean="0"/>
            </a:br>
            <a:r>
              <a:rPr lang="es-CL" dirty="0" smtClean="0"/>
              <a:t>un aporte estatal, el cual se determinará según los </a:t>
            </a:r>
            <a:br>
              <a:rPr lang="es-CL" dirty="0" smtClean="0"/>
            </a:br>
            <a:r>
              <a:rPr lang="es-CL" dirty="0" smtClean="0"/>
              <a:t>siguientes criterios</a:t>
            </a:r>
            <a:r>
              <a:rPr lang="es-CL" dirty="0" smtClean="0"/>
              <a:t>:</a:t>
            </a:r>
          </a:p>
          <a:p>
            <a:pPr algn="just">
              <a:buNone/>
            </a:pPr>
            <a:r>
              <a:rPr lang="es-CL" dirty="0" smtClean="0"/>
              <a:t>	</a:t>
            </a:r>
            <a:r>
              <a:rPr lang="es-CL" dirty="0" smtClean="0"/>
              <a:t>a</a:t>
            </a:r>
            <a:r>
              <a:rPr lang="es-CL" dirty="0" smtClean="0"/>
              <a:t>) Población potencialmente beneficiaria en la </a:t>
            </a:r>
            <a:br>
              <a:rPr lang="es-CL" dirty="0" smtClean="0"/>
            </a:br>
            <a:r>
              <a:rPr lang="es-CL" dirty="0" smtClean="0"/>
              <a:t>comuna y características </a:t>
            </a:r>
            <a:r>
              <a:rPr lang="es-CL" dirty="0" smtClean="0"/>
              <a:t>epidemiológicas;</a:t>
            </a:r>
          </a:p>
          <a:p>
            <a:pPr algn="just">
              <a:buNone/>
            </a:pPr>
            <a:r>
              <a:rPr lang="es-CL" dirty="0" smtClean="0"/>
              <a:t>	</a:t>
            </a:r>
            <a:r>
              <a:rPr lang="es-CL" dirty="0" smtClean="0"/>
              <a:t>b</a:t>
            </a:r>
            <a:r>
              <a:rPr lang="es-CL" dirty="0" smtClean="0"/>
              <a:t>) Nivel socioeconómico de la población e índices de </a:t>
            </a:r>
            <a:br>
              <a:rPr lang="es-CL" dirty="0" smtClean="0"/>
            </a:br>
            <a:r>
              <a:rPr lang="es-CL" dirty="0" smtClean="0"/>
              <a:t>ruralidad y dificultad para acceder y prestar atenciones </a:t>
            </a:r>
            <a:br>
              <a:rPr lang="es-CL" dirty="0" smtClean="0"/>
            </a:br>
            <a:r>
              <a:rPr lang="es-CL" dirty="0" smtClean="0"/>
              <a:t>de salud</a:t>
            </a:r>
            <a:r>
              <a:rPr lang="es-CL" dirty="0" smtClean="0"/>
              <a:t>;</a:t>
            </a:r>
          </a:p>
          <a:p>
            <a:pPr algn="just">
              <a:buNone/>
            </a:pPr>
            <a:r>
              <a:rPr lang="es-CL" dirty="0" smtClean="0"/>
              <a:t> c) El conjunto de prestaciones que se programen </a:t>
            </a:r>
            <a:br>
              <a:rPr lang="es-CL" dirty="0" smtClean="0"/>
            </a:br>
            <a:r>
              <a:rPr lang="es-CL" dirty="0" smtClean="0"/>
              <a:t>anualmente en los establecimientos de la comuna, y </a:t>
            </a:r>
            <a:br>
              <a:rPr lang="es-CL" dirty="0" smtClean="0"/>
            </a:br>
            <a:r>
              <a:rPr lang="es-CL" dirty="0" smtClean="0"/>
              <a:t>d) Cantidad de prestaciones que efectivamente </a:t>
            </a:r>
            <a:br>
              <a:rPr lang="es-CL" dirty="0" smtClean="0"/>
            </a:br>
            <a:r>
              <a:rPr lang="es-CL" dirty="0" smtClean="0"/>
              <a:t>realicen los establecimientos de salud municipal de la </a:t>
            </a:r>
            <a:br>
              <a:rPr lang="es-CL" dirty="0" smtClean="0"/>
            </a:br>
            <a:r>
              <a:rPr lang="es-CL" dirty="0" smtClean="0"/>
              <a:t>comuna, en base a una evaluación semestral.</a:t>
            </a:r>
            <a:endParaRPr lang="es-CL"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Del financiamiento</a:t>
            </a:r>
            <a:endParaRPr lang="es-CL" b="1" dirty="0"/>
          </a:p>
        </p:txBody>
      </p:sp>
      <p:sp>
        <p:nvSpPr>
          <p:cNvPr id="3" name="2 Marcador de contenido"/>
          <p:cNvSpPr>
            <a:spLocks noGrp="1"/>
          </p:cNvSpPr>
          <p:nvPr>
            <p:ph sz="quarter" idx="1"/>
          </p:nvPr>
        </p:nvSpPr>
        <p:spPr/>
        <p:txBody>
          <a:bodyPr/>
          <a:lstStyle/>
          <a:p>
            <a:pPr algn="just"/>
            <a:r>
              <a:rPr lang="es-CL" dirty="0" smtClean="0"/>
              <a:t>Las municipalidades deberán publicar anualmente un balance que permita conocer los montos de los aportes a que se refiere el artículo anterior y la forma como han sido administrados</a:t>
            </a:r>
            <a:r>
              <a:rPr lang="es-CL" dirty="0" smtClean="0"/>
              <a:t>.</a:t>
            </a:r>
          </a:p>
          <a:p>
            <a:pPr algn="just">
              <a:buNone/>
            </a:pPr>
            <a:r>
              <a:rPr lang="es-CL" dirty="0" smtClean="0"/>
              <a:t/>
            </a:r>
            <a:br>
              <a:rPr lang="es-CL" dirty="0" smtClean="0"/>
            </a:br>
            <a:r>
              <a:rPr lang="es-CL" dirty="0" smtClean="0"/>
              <a:t>    Dicho balance deberá publicarse en un diario de circulación local, y si no lo hubiere, en uno regional. Copia de él deberá fijarse en un lugar visible de los consultorios que las municipalidades administren. </a:t>
            </a:r>
          </a:p>
          <a:p>
            <a:pPr>
              <a:buNone/>
            </a:pPr>
            <a:r>
              <a:rPr lang="es-CL" dirty="0" smtClean="0"/>
              <a:t/>
            </a:r>
            <a:br>
              <a:rPr lang="es-CL" dirty="0" smtClean="0"/>
            </a:br>
            <a:endParaRPr lang="es-CL"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CL" b="1" dirty="0" smtClean="0"/>
              <a:t>Ley 16.744 </a:t>
            </a:r>
            <a:br>
              <a:rPr lang="es-CL" b="1" dirty="0" smtClean="0"/>
            </a:br>
            <a:r>
              <a:rPr lang="es-CL" b="1" dirty="0" smtClean="0"/>
              <a:t>Sobre Accidentes de Trabajo y Enfermedades Profesionales </a:t>
            </a:r>
            <a:endParaRPr lang="es-CL" b="1" dirty="0"/>
          </a:p>
        </p:txBody>
      </p:sp>
      <p:sp>
        <p:nvSpPr>
          <p:cNvPr id="3" name="2 Marcador de contenido"/>
          <p:cNvSpPr>
            <a:spLocks noGrp="1"/>
          </p:cNvSpPr>
          <p:nvPr>
            <p:ph sz="quarter" idx="1"/>
          </p:nvPr>
        </p:nvSpPr>
        <p:spPr/>
        <p:txBody>
          <a:bodyPr>
            <a:normAutofit fontScale="92500" lnSpcReduction="10000"/>
          </a:bodyPr>
          <a:lstStyle/>
          <a:p>
            <a:pPr algn="just"/>
            <a:r>
              <a:rPr lang="es-CL" dirty="0" smtClean="0"/>
              <a:t>Esta ley es un seguro social obligatorio contra riesgos del trabajo, que establece los siguientes objetivos: </a:t>
            </a:r>
            <a:br>
              <a:rPr lang="es-CL" dirty="0" smtClean="0"/>
            </a:br>
            <a:r>
              <a:rPr lang="es-CL" b="1" dirty="0" smtClean="0"/>
              <a:t>A</a:t>
            </a:r>
            <a:r>
              <a:rPr lang="es-CL" dirty="0" smtClean="0"/>
              <a:t>. Prevenir: Con el propósito de evitar que ocurra el accidente o se contraiga la Enfermedad Profesional. </a:t>
            </a:r>
            <a:br>
              <a:rPr lang="es-CL" dirty="0" smtClean="0"/>
            </a:br>
            <a:r>
              <a:rPr lang="es-CL" b="1" dirty="0" smtClean="0"/>
              <a:t>B</a:t>
            </a:r>
            <a:r>
              <a:rPr lang="es-CL" dirty="0" smtClean="0"/>
              <a:t>. Otorgar la Atención Médica: para restituir al trabajador en lo posible, TODA su capacidad de trabajo</a:t>
            </a:r>
            <a:r>
              <a:rPr lang="es-CL" dirty="0" smtClean="0"/>
              <a:t>.</a:t>
            </a:r>
          </a:p>
          <a:p>
            <a:pPr algn="just">
              <a:buNone/>
            </a:pPr>
            <a:r>
              <a:rPr lang="es-CL" dirty="0" smtClean="0"/>
              <a:t>    </a:t>
            </a:r>
            <a:r>
              <a:rPr lang="es-CL" b="1" dirty="0" smtClean="0"/>
              <a:t>C</a:t>
            </a:r>
            <a:r>
              <a:rPr lang="es-CL" dirty="0" smtClean="0"/>
              <a:t>. Otorgar las Prestaciones Económicas: para Repara la pérdida de la capacidad de GANANCIA del trabajador y sus derecho-habitantes. </a:t>
            </a:r>
            <a:br>
              <a:rPr lang="es-CL" dirty="0" smtClean="0"/>
            </a:br>
            <a:r>
              <a:rPr lang="es-CL" b="1" dirty="0" smtClean="0"/>
              <a:t>D</a:t>
            </a:r>
            <a:r>
              <a:rPr lang="es-CL" dirty="0" smtClean="0"/>
              <a:t>. Rehabilitar: al trabajador para devolver en todo o en parte sus capacidad de ganancia. </a:t>
            </a:r>
            <a:br>
              <a:rPr lang="es-CL" dirty="0" smtClean="0"/>
            </a:br>
            <a:r>
              <a:rPr lang="es-CL" b="1" dirty="0" smtClean="0"/>
              <a:t>E</a:t>
            </a:r>
            <a:r>
              <a:rPr lang="es-CL" dirty="0" smtClean="0"/>
              <a:t>. Reeducar: al afectado para darle posibilidades de desempeñar un nuevo oficio o profesión, considerando su capacidad residual de trabajo. </a:t>
            </a:r>
            <a:endParaRPr lang="es-CL"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1. PERSONAS PROTEGIDAS</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fontScale="92500" lnSpcReduction="20000"/>
          </a:bodyPr>
          <a:lstStyle/>
          <a:p>
            <a:pPr algn="just"/>
            <a:r>
              <a:rPr lang="es-CL" dirty="0" smtClean="0"/>
              <a:t>Trabajadores </a:t>
            </a:r>
            <a:r>
              <a:rPr lang="es-CL" dirty="0" smtClean="0"/>
              <a:t>por Cuenta Ajena </a:t>
            </a:r>
            <a:r>
              <a:rPr lang="es-CL" dirty="0" smtClean="0"/>
              <a:t>Cualquiera </a:t>
            </a:r>
            <a:r>
              <a:rPr lang="es-CL" dirty="0" smtClean="0"/>
              <a:t>sean las labores que ejecuten, o cualquiera sea la naturaleza de la empresa, institución, servicio o persona para quien trabaje. </a:t>
            </a:r>
            <a:r>
              <a:rPr lang="es-CL" dirty="0" smtClean="0"/>
              <a:t> Trabajador </a:t>
            </a:r>
            <a:r>
              <a:rPr lang="es-CL" dirty="0" smtClean="0"/>
              <a:t>por cuenta ajena es aquel cuyas relaciones laborales con la entidad empleadora se rigen por las disposiciones del CODIGO DEL TRABAJO. </a:t>
            </a:r>
            <a:endParaRPr lang="es-CL" dirty="0" smtClean="0"/>
          </a:p>
          <a:p>
            <a:pPr algn="just"/>
            <a:r>
              <a:rPr lang="es-CL" dirty="0" smtClean="0"/>
              <a:t>Funcionarios </a:t>
            </a:r>
            <a:r>
              <a:rPr lang="es-CL" dirty="0" smtClean="0"/>
              <a:t>de la Administración Civil del Estado, municipalidades y de instituciones descentralizadas del estado. </a:t>
            </a:r>
            <a:endParaRPr lang="es-CL" dirty="0" smtClean="0"/>
          </a:p>
          <a:p>
            <a:pPr algn="just"/>
            <a:r>
              <a:rPr lang="es-CL" dirty="0" smtClean="0"/>
              <a:t>Estudiantes </a:t>
            </a:r>
            <a:r>
              <a:rPr lang="es-CL" dirty="0" smtClean="0"/>
              <a:t>de establecimientos fiscales </a:t>
            </a:r>
            <a:r>
              <a:rPr lang="es-CL" dirty="0" smtClean="0"/>
              <a:t>o particulares</a:t>
            </a:r>
            <a:r>
              <a:rPr lang="es-CL" dirty="0" smtClean="0"/>
              <a:t>, que se ACCIDENTEN a causa o </a:t>
            </a:r>
            <a:r>
              <a:rPr lang="es-CL" dirty="0" smtClean="0"/>
              <a:t>con ocasión </a:t>
            </a:r>
            <a:r>
              <a:rPr lang="es-CL" dirty="0" smtClean="0"/>
              <a:t>de sus estudios o en la realización de </a:t>
            </a:r>
            <a:r>
              <a:rPr lang="es-CL" dirty="0" smtClean="0"/>
              <a:t>su práctica </a:t>
            </a:r>
            <a:r>
              <a:rPr lang="es-CL" dirty="0" smtClean="0"/>
              <a:t>profesional.</a:t>
            </a:r>
          </a:p>
          <a:p>
            <a:pPr algn="just"/>
            <a:r>
              <a:rPr lang="es-CL" dirty="0" smtClean="0"/>
              <a:t>Trabajadores Independientes. </a:t>
            </a:r>
            <a:br>
              <a:rPr lang="es-CL" dirty="0" smtClean="0"/>
            </a:br>
            <a:r>
              <a:rPr lang="es-CL" dirty="0" smtClean="0"/>
              <a:t>Trabajadores Familiares </a:t>
            </a:r>
          </a:p>
          <a:p>
            <a:endParaRPr lang="es-CL"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CL" b="1" dirty="0" smtClean="0"/>
              <a:t>2. CONTINGENCIAS CUBIERTAS</a:t>
            </a:r>
            <a:r>
              <a:rPr lang="es-CL" dirty="0" smtClean="0"/>
              <a:t/>
            </a:r>
            <a:br>
              <a:rPr lang="es-CL" dirty="0" smtClean="0"/>
            </a:br>
            <a:endParaRPr lang="es-CL" dirty="0"/>
          </a:p>
        </p:txBody>
      </p:sp>
      <p:sp>
        <p:nvSpPr>
          <p:cNvPr id="3" name="2 Marcador de contenido"/>
          <p:cNvSpPr>
            <a:spLocks noGrp="1"/>
          </p:cNvSpPr>
          <p:nvPr>
            <p:ph sz="quarter" idx="1"/>
          </p:nvPr>
        </p:nvSpPr>
        <p:spPr>
          <a:xfrm>
            <a:off x="179512" y="692696"/>
            <a:ext cx="8496944" cy="5781256"/>
          </a:xfrm>
        </p:spPr>
        <p:txBody>
          <a:bodyPr>
            <a:normAutofit fontScale="85000" lnSpcReduction="20000"/>
          </a:bodyPr>
          <a:lstStyle/>
          <a:p>
            <a:pPr>
              <a:buNone/>
            </a:pPr>
            <a:r>
              <a:rPr lang="es-CL" dirty="0" smtClean="0"/>
              <a:t>	Esta </a:t>
            </a:r>
            <a:r>
              <a:rPr lang="es-CL" dirty="0" smtClean="0"/>
              <a:t>Ley cubre las siguientes contingencias: </a:t>
            </a:r>
            <a:endParaRPr lang="es-CL" dirty="0" smtClean="0"/>
          </a:p>
          <a:p>
            <a:pPr>
              <a:buNone/>
            </a:pPr>
            <a:r>
              <a:rPr lang="es-CL" dirty="0" smtClean="0"/>
              <a:t/>
            </a:r>
            <a:br>
              <a:rPr lang="es-CL" dirty="0" smtClean="0"/>
            </a:br>
            <a:r>
              <a:rPr lang="es-CL" dirty="0" smtClean="0"/>
              <a:t>Accidente </a:t>
            </a:r>
            <a:r>
              <a:rPr lang="es-CL" dirty="0" smtClean="0"/>
              <a:t>del Trabajo: </a:t>
            </a:r>
            <a:r>
              <a:rPr lang="es-CL" dirty="0" smtClean="0"/>
              <a:t> Es </a:t>
            </a:r>
            <a:r>
              <a:rPr lang="es-CL" dirty="0" smtClean="0"/>
              <a:t>toda LESION que sufra un persona a CAUSA o con OCASION del trabajo y que le </a:t>
            </a:r>
            <a:r>
              <a:rPr lang="es-CL" dirty="0" smtClean="0"/>
              <a:t>produzca INCAPACIDAD </a:t>
            </a:r>
            <a:r>
              <a:rPr lang="es-CL" dirty="0" smtClean="0"/>
              <a:t>o muerte. </a:t>
            </a:r>
            <a:endParaRPr lang="es-CL" dirty="0" smtClean="0"/>
          </a:p>
          <a:p>
            <a:pPr>
              <a:buNone/>
            </a:pPr>
            <a:r>
              <a:rPr lang="es-CL" dirty="0" smtClean="0"/>
              <a:t>	</a:t>
            </a:r>
            <a:r>
              <a:rPr lang="es-CL" dirty="0" smtClean="0"/>
              <a:t>Accidentes </a:t>
            </a:r>
            <a:r>
              <a:rPr lang="es-CL" dirty="0" smtClean="0"/>
              <a:t>de Trayecto: </a:t>
            </a:r>
            <a:br>
              <a:rPr lang="es-CL" dirty="0" smtClean="0"/>
            </a:br>
            <a:r>
              <a:rPr lang="es-CL" dirty="0" smtClean="0"/>
              <a:t>Son los ocurridos en el trayecto directo entre la habitación y el lugar de trabajo y viceversa. </a:t>
            </a:r>
            <a:endParaRPr lang="es-CL" dirty="0" smtClean="0"/>
          </a:p>
          <a:p>
            <a:pPr>
              <a:buNone/>
            </a:pPr>
            <a:r>
              <a:rPr lang="es-CL" dirty="0" smtClean="0"/>
              <a:t/>
            </a:r>
            <a:br>
              <a:rPr lang="es-CL" dirty="0" smtClean="0"/>
            </a:br>
            <a:r>
              <a:rPr lang="es-CL" dirty="0" smtClean="0"/>
              <a:t>También se consideran ACCIDENTES DEL </a:t>
            </a:r>
            <a:r>
              <a:rPr lang="es-CL" dirty="0" smtClean="0"/>
              <a:t>TRABAJO: Los </a:t>
            </a:r>
            <a:r>
              <a:rPr lang="es-CL" dirty="0" smtClean="0"/>
              <a:t>sufridos por DIRIGENTES SINDICALES a causa o con ocasión de su cometido gremial;</a:t>
            </a:r>
          </a:p>
          <a:p>
            <a:pPr>
              <a:buNone/>
            </a:pPr>
            <a:r>
              <a:rPr lang="es-CL" dirty="0" smtClean="0"/>
              <a:t>	El </a:t>
            </a:r>
            <a:r>
              <a:rPr lang="es-CL" dirty="0" smtClean="0"/>
              <a:t>experimentado por el TRABAJADOR ENVIADO AL EXTRANJERO en casos de SISMOS o CATASTROFES; </a:t>
            </a:r>
            <a:r>
              <a:rPr lang="es-CL" dirty="0" smtClean="0"/>
              <a:t>y El </a:t>
            </a:r>
            <a:r>
              <a:rPr lang="es-CL" dirty="0" smtClean="0"/>
              <a:t>experimentado por el TRABAJADOR ENVIADO A CURSOS DE CAPACITACION OCUPACIONAL.</a:t>
            </a:r>
          </a:p>
          <a:p>
            <a:r>
              <a:rPr lang="es-CL" dirty="0" smtClean="0"/>
              <a:t>EXCEPCIONES: </a:t>
            </a:r>
            <a:br>
              <a:rPr lang="es-CL" dirty="0" smtClean="0"/>
            </a:br>
            <a:r>
              <a:rPr lang="es-CL" dirty="0" smtClean="0"/>
              <a:t>La Ley no considera como accidentes del trabajo: Los accidentes producidos por FUERZA MAYOR EXTRAÑA y sin relación alguna con el trabajo. </a:t>
            </a:r>
            <a:br>
              <a:rPr lang="es-CL" dirty="0" smtClean="0"/>
            </a:br>
            <a:r>
              <a:rPr lang="es-CL" dirty="0" smtClean="0"/>
              <a:t>Los producidos INTENCIONALMENTE POR LA VICTIMA.</a:t>
            </a:r>
          </a:p>
          <a:p>
            <a:endParaRPr lang="es-CL"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2.3 ENFERMEDAD PROFESIONAL</a:t>
            </a:r>
            <a:r>
              <a:rPr lang="es-CL" dirty="0" smtClean="0"/>
              <a:t/>
            </a:r>
            <a:br>
              <a:rPr lang="es-CL" dirty="0" smtClean="0"/>
            </a:br>
            <a:endParaRPr lang="es-CL" dirty="0"/>
          </a:p>
        </p:txBody>
      </p:sp>
      <p:sp>
        <p:nvSpPr>
          <p:cNvPr id="3" name="2 Marcador de contenido"/>
          <p:cNvSpPr>
            <a:spLocks noGrp="1"/>
          </p:cNvSpPr>
          <p:nvPr>
            <p:ph sz="quarter" idx="1"/>
          </p:nvPr>
        </p:nvSpPr>
        <p:spPr/>
        <p:txBody>
          <a:bodyPr/>
          <a:lstStyle/>
          <a:p>
            <a:pPr algn="just"/>
            <a:r>
              <a:rPr lang="es-CL" dirty="0" smtClean="0"/>
              <a:t>Es </a:t>
            </a:r>
            <a:r>
              <a:rPr lang="es-CL" dirty="0" smtClean="0"/>
              <a:t>la causada de una manera directa por el ejercicio de la profesión o el trabajo que</a:t>
            </a:r>
            <a:r>
              <a:rPr lang="es-CL" b="1" dirty="0" smtClean="0"/>
              <a:t> </a:t>
            </a:r>
            <a:r>
              <a:rPr lang="es-CL" dirty="0" smtClean="0"/>
              <a:t>realice una persona y que le produzca incapacidad o muerte</a:t>
            </a:r>
            <a:r>
              <a:rPr lang="es-CL" dirty="0" smtClean="0"/>
              <a:t>.</a:t>
            </a:r>
          </a:p>
          <a:p>
            <a:pPr algn="just">
              <a:buNone/>
            </a:pPr>
            <a:endParaRPr lang="es-CL" dirty="0" smtClean="0"/>
          </a:p>
          <a:p>
            <a:pPr algn="just"/>
            <a:r>
              <a:rPr lang="es-CL" dirty="0" smtClean="0"/>
              <a:t>Las enfermedades que se consideran como profesionales son enumeradas en el Decreto Nº 109 reglamentario de la Ley 16.774.</a:t>
            </a:r>
          </a:p>
          <a:p>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7467600" cy="778098"/>
          </a:xfrm>
        </p:spPr>
        <p:txBody>
          <a:bodyPr/>
          <a:lstStyle/>
          <a:p>
            <a:pPr algn="ctr"/>
            <a:r>
              <a:rPr lang="es-CL" b="1" dirty="0" smtClean="0"/>
              <a:t>    </a:t>
            </a:r>
            <a:r>
              <a:rPr lang="es-CL" b="1" dirty="0" smtClean="0"/>
              <a:t>Ámbito </a:t>
            </a:r>
            <a:r>
              <a:rPr lang="es-CL" b="1" dirty="0" smtClean="0"/>
              <a:t>de Aplicación</a:t>
            </a:r>
            <a:endParaRPr lang="es-CL" b="1" dirty="0"/>
          </a:p>
        </p:txBody>
      </p:sp>
      <p:sp>
        <p:nvSpPr>
          <p:cNvPr id="3" name="2 Marcador de contenido"/>
          <p:cNvSpPr>
            <a:spLocks noGrp="1"/>
          </p:cNvSpPr>
          <p:nvPr>
            <p:ph sz="quarter" idx="1"/>
          </p:nvPr>
        </p:nvSpPr>
        <p:spPr>
          <a:xfrm>
            <a:off x="251520" y="1268760"/>
            <a:ext cx="8208912" cy="5205192"/>
          </a:xfrm>
        </p:spPr>
        <p:txBody>
          <a:bodyPr>
            <a:normAutofit fontScale="92500" lnSpcReduction="10000"/>
          </a:bodyPr>
          <a:lstStyle/>
          <a:p>
            <a:pPr algn="just">
              <a:buNone/>
            </a:pPr>
            <a:r>
              <a:rPr lang="es-CL" dirty="0" smtClean="0"/>
              <a:t>	</a:t>
            </a:r>
            <a:r>
              <a:rPr lang="es-CL" dirty="0" smtClean="0"/>
              <a:t>Esta </a:t>
            </a:r>
            <a:r>
              <a:rPr lang="es-CL" dirty="0" smtClean="0"/>
              <a:t>ley normará, en las materias que en ella se establecen, la administración, régimen de financiamiento y coordinación de la atención primaria de salud, cuya gestión, en razón de los principios de descentralización y desconcentración, se encontrare traspasada a las </a:t>
            </a:r>
            <a:r>
              <a:rPr lang="es-CL" dirty="0" smtClean="0"/>
              <a:t>municipalidades.</a:t>
            </a:r>
          </a:p>
          <a:p>
            <a:pPr algn="just">
              <a:buNone/>
            </a:pPr>
            <a:r>
              <a:rPr lang="es-CL" dirty="0" smtClean="0"/>
              <a:t>	</a:t>
            </a:r>
            <a:r>
              <a:rPr lang="es-CL" dirty="0" smtClean="0"/>
              <a:t> </a:t>
            </a:r>
            <a:r>
              <a:rPr lang="es-CL" dirty="0" smtClean="0"/>
              <a:t>Asimismo, normará los aspectos anteriormente citados, respecto de aquellos establecimientos de atención primaria de salud que sean creados por las municipalidades; traspasados con posterioridad por los Servicios de Salud; o que se incorporen a la administración municipal por cualquier causa. </a:t>
            </a:r>
            <a:endParaRPr lang="es-CL" dirty="0" smtClean="0"/>
          </a:p>
          <a:p>
            <a:pPr algn="just">
              <a:buNone/>
            </a:pPr>
            <a:r>
              <a:rPr lang="es-CL" dirty="0" smtClean="0"/>
              <a:t>	</a:t>
            </a:r>
            <a:r>
              <a:rPr lang="es-CL" dirty="0" smtClean="0"/>
              <a:t>También </a:t>
            </a:r>
            <a:r>
              <a:rPr lang="es-CL" dirty="0" smtClean="0"/>
              <a:t>regulará, en lo pertinente, la relación laboral, carrera funcionaria, deberes y derechos del respectivo personal que ejecute acciones de atención primaria de salud. </a:t>
            </a:r>
          </a:p>
          <a:p>
            <a:endParaRPr lang="es-CL"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3. ADMINISTRACION DEL SEGURO</a:t>
            </a:r>
            <a:r>
              <a:rPr lang="es-CL" dirty="0" smtClean="0"/>
              <a:t/>
            </a:r>
            <a:br>
              <a:rPr lang="es-CL" dirty="0" smtClean="0"/>
            </a:br>
            <a:endParaRPr lang="es-CL" dirty="0"/>
          </a:p>
        </p:txBody>
      </p:sp>
      <p:sp>
        <p:nvSpPr>
          <p:cNvPr id="3" name="2 Marcador de contenido"/>
          <p:cNvSpPr>
            <a:spLocks noGrp="1"/>
          </p:cNvSpPr>
          <p:nvPr>
            <p:ph sz="quarter" idx="1"/>
          </p:nvPr>
        </p:nvSpPr>
        <p:spPr/>
        <p:txBody>
          <a:bodyPr/>
          <a:lstStyle/>
          <a:p>
            <a:r>
              <a:rPr lang="es-CL" dirty="0" smtClean="0"/>
              <a:t>La </a:t>
            </a:r>
            <a:r>
              <a:rPr lang="es-CL" dirty="0" smtClean="0"/>
              <a:t>Administración del Seguro estará a cargo del Servicio de Seguro Social, del Servicio Nacional de Salud, de las Cajas de Previsión y de las Mutualidades de Empleadores</a:t>
            </a:r>
            <a:endParaRPr lang="es-CL"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4. FINANCIAMIENTO.</a:t>
            </a:r>
            <a:r>
              <a:rPr lang="es-CL" dirty="0" smtClean="0"/>
              <a:t/>
            </a:r>
            <a:br>
              <a:rPr lang="es-CL" dirty="0" smtClean="0"/>
            </a:br>
            <a:endParaRPr lang="es-CL" dirty="0"/>
          </a:p>
        </p:txBody>
      </p:sp>
      <p:sp>
        <p:nvSpPr>
          <p:cNvPr id="3" name="2 Marcador de contenido"/>
          <p:cNvSpPr>
            <a:spLocks noGrp="1"/>
          </p:cNvSpPr>
          <p:nvPr>
            <p:ph sz="quarter" idx="1"/>
          </p:nvPr>
        </p:nvSpPr>
        <p:spPr>
          <a:xfrm>
            <a:off x="457200" y="1124744"/>
            <a:ext cx="8147248" cy="5349208"/>
          </a:xfrm>
        </p:spPr>
        <p:txBody>
          <a:bodyPr>
            <a:normAutofit lnSpcReduction="10000"/>
          </a:bodyPr>
          <a:lstStyle/>
          <a:p>
            <a:pPr algn="just">
              <a:buNone/>
            </a:pPr>
            <a:r>
              <a:rPr lang="es-CL" dirty="0" smtClean="0"/>
              <a:t>	La </a:t>
            </a:r>
            <a:r>
              <a:rPr lang="es-CL" dirty="0" smtClean="0"/>
              <a:t>fuente principal de financiamiento de esta ley son las cotizaciones de CARGO </a:t>
            </a:r>
            <a:r>
              <a:rPr lang="es-CL" dirty="0" smtClean="0"/>
              <a:t>DEL EMPLEADOR </a:t>
            </a:r>
            <a:r>
              <a:rPr lang="es-CL" dirty="0" smtClean="0"/>
              <a:t>y que son:</a:t>
            </a:r>
          </a:p>
          <a:p>
            <a:pPr algn="just"/>
            <a:r>
              <a:rPr lang="es-CL" dirty="0" smtClean="0"/>
              <a:t>COTIZACION BASICA: </a:t>
            </a:r>
            <a:br>
              <a:rPr lang="es-CL" dirty="0" smtClean="0"/>
            </a:br>
            <a:r>
              <a:rPr lang="es-CL" dirty="0" smtClean="0"/>
              <a:t>Corresponde al 0.9% DE LAS REMUNERACIONES IMPONIBLES que se cancelen a los trabajadores.</a:t>
            </a:r>
          </a:p>
          <a:p>
            <a:pPr algn="just"/>
            <a:r>
              <a:rPr lang="es-CL" dirty="0" smtClean="0"/>
              <a:t>COTIZACION ADICIONAL DIFERENCIADA. </a:t>
            </a:r>
            <a:br>
              <a:rPr lang="es-CL" dirty="0" smtClean="0"/>
            </a:br>
            <a:r>
              <a:rPr lang="es-CL" dirty="0" smtClean="0"/>
              <a:t>Se cancela en función de la actividad o riesgo de la empresa que oscila entre el 0.00 y el 3.40% de las remuneraciones que paga el empleador a sus trabajadores (Decreto Nº110</a:t>
            </a:r>
            <a:r>
              <a:rPr lang="es-CL" dirty="0" smtClean="0"/>
              <a:t>).</a:t>
            </a:r>
          </a:p>
          <a:p>
            <a:pPr algn="just"/>
            <a:r>
              <a:rPr lang="es-CL" dirty="0" smtClean="0"/>
              <a:t> </a:t>
            </a:r>
            <a:r>
              <a:rPr lang="es-CL" dirty="0" smtClean="0"/>
              <a:t>Esta cotización puede aumentarse o rebajarse dependiendo del incremento o disminución de los riesgos, TASA DE RIESGOS (Decreto Nº173). </a:t>
            </a:r>
          </a:p>
          <a:p>
            <a:endParaRPr lang="es-CL"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5. PRESTACIONES DEL SEGURO.</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a:bodyPr>
          <a:lstStyle/>
          <a:p>
            <a:pPr algn="just"/>
            <a:r>
              <a:rPr lang="es-CL" b="1" dirty="0" smtClean="0"/>
              <a:t>A</a:t>
            </a:r>
            <a:r>
              <a:rPr lang="es-CL" b="1" dirty="0" smtClean="0"/>
              <a:t>. PRESTACIONES MEDICAS:</a:t>
            </a:r>
            <a:r>
              <a:rPr lang="es-CL" dirty="0" smtClean="0"/>
              <a:t> </a:t>
            </a:r>
            <a:br>
              <a:rPr lang="es-CL" dirty="0" smtClean="0"/>
            </a:br>
            <a:r>
              <a:rPr lang="es-CL" dirty="0" smtClean="0"/>
              <a:t>La víctima de un accidente del trabajo o enfermedad profesional recibe gratuitamente hasta su curación o mientras subsistan los síntomas de las secuelas causadas por la enfermedad o accidente: </a:t>
            </a:r>
            <a:r>
              <a:rPr lang="es-CL" dirty="0" smtClean="0"/>
              <a:t>Atención </a:t>
            </a:r>
            <a:r>
              <a:rPr lang="es-CL" dirty="0" smtClean="0"/>
              <a:t>Medica, Quirúrgica y </a:t>
            </a:r>
            <a:r>
              <a:rPr lang="es-CL" dirty="0" smtClean="0"/>
              <a:t>Dental.</a:t>
            </a:r>
          </a:p>
          <a:p>
            <a:pPr algn="just"/>
            <a:endParaRPr lang="es-CL" dirty="0" smtClean="0"/>
          </a:p>
          <a:p>
            <a:pPr algn="just"/>
            <a:r>
              <a:rPr lang="es-CL" dirty="0" smtClean="0"/>
              <a:t>Hospitalización</a:t>
            </a:r>
            <a:r>
              <a:rPr lang="es-CL" dirty="0" smtClean="0"/>
              <a:t>. </a:t>
            </a:r>
            <a:r>
              <a:rPr lang="es-CL" dirty="0" smtClean="0"/>
              <a:t> Medicamentos </a:t>
            </a:r>
            <a:r>
              <a:rPr lang="es-CL" dirty="0" smtClean="0"/>
              <a:t>y Productos farmacéuticos. </a:t>
            </a:r>
            <a:r>
              <a:rPr lang="es-CL" dirty="0" smtClean="0"/>
              <a:t>Prótesis </a:t>
            </a:r>
            <a:r>
              <a:rPr lang="es-CL" dirty="0" smtClean="0"/>
              <a:t>y aparatos ortopédicos y su reparación. </a:t>
            </a:r>
            <a:r>
              <a:rPr lang="es-CL" dirty="0" smtClean="0"/>
              <a:t>Rehabilitación </a:t>
            </a:r>
            <a:r>
              <a:rPr lang="es-CL" dirty="0" smtClean="0"/>
              <a:t>física </a:t>
            </a:r>
            <a:r>
              <a:rPr lang="es-CL" dirty="0" smtClean="0"/>
              <a:t>Reeducación </a:t>
            </a:r>
            <a:r>
              <a:rPr lang="es-CL" dirty="0" smtClean="0"/>
              <a:t>profesional.</a:t>
            </a:r>
          </a:p>
          <a:p>
            <a:endParaRPr lang="es-CL"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260648"/>
            <a:ext cx="7467600" cy="6213304"/>
          </a:xfrm>
        </p:spPr>
        <p:txBody>
          <a:bodyPr>
            <a:normAutofit fontScale="92500" lnSpcReduction="10000"/>
          </a:bodyPr>
          <a:lstStyle/>
          <a:p>
            <a:pPr algn="just"/>
            <a:r>
              <a:rPr lang="es-CL" b="1" dirty="0" smtClean="0"/>
              <a:t>B. PRESTACIONES ECONOMICAS.</a:t>
            </a:r>
            <a:r>
              <a:rPr lang="es-CL" dirty="0" smtClean="0"/>
              <a:t> </a:t>
            </a:r>
            <a:br>
              <a:rPr lang="es-CL" dirty="0" smtClean="0"/>
            </a:br>
            <a:r>
              <a:rPr lang="es-CL" dirty="0" smtClean="0"/>
              <a:t>Para que un trabajador accidentado no pierda su medio de sustento durante el tiempo que se encuentre imposibilitado para trabajar, este seguro le otorga las siguientes compensaciones económicas. </a:t>
            </a:r>
            <a:endParaRPr lang="es-CL" dirty="0" smtClean="0"/>
          </a:p>
          <a:p>
            <a:pPr algn="just"/>
            <a:endParaRPr lang="es-CL" dirty="0" smtClean="0"/>
          </a:p>
          <a:p>
            <a:pPr algn="just">
              <a:buNone/>
            </a:pPr>
            <a:r>
              <a:rPr lang="es-CL" dirty="0" smtClean="0"/>
              <a:t>Subsidios</a:t>
            </a:r>
            <a:r>
              <a:rPr lang="es-CL" dirty="0" smtClean="0"/>
              <a:t>: </a:t>
            </a:r>
            <a:endParaRPr lang="es-CL" dirty="0" smtClean="0"/>
          </a:p>
          <a:p>
            <a:pPr algn="just">
              <a:buNone/>
            </a:pPr>
            <a:r>
              <a:rPr lang="es-CL" dirty="0" smtClean="0"/>
              <a:t>	Cuando </a:t>
            </a:r>
            <a:r>
              <a:rPr lang="es-CL" dirty="0" smtClean="0"/>
              <a:t>el trabajador pierde su capacidad </a:t>
            </a:r>
            <a:r>
              <a:rPr lang="es-CL" dirty="0" smtClean="0"/>
              <a:t>para trabajar </a:t>
            </a:r>
            <a:r>
              <a:rPr lang="es-CL" dirty="0" smtClean="0"/>
              <a:t>en forma temporal. </a:t>
            </a:r>
            <a:br>
              <a:rPr lang="es-CL" dirty="0" smtClean="0"/>
            </a:br>
            <a:r>
              <a:rPr lang="es-CL" dirty="0" smtClean="0"/>
              <a:t>El trabajador recibe un subsidio diario de 100% de su remuneración imponible. Es el promedio de los (</a:t>
            </a:r>
            <a:r>
              <a:rPr lang="es-CL" dirty="0" smtClean="0"/>
              <a:t>3) meses </a:t>
            </a:r>
            <a:r>
              <a:rPr lang="es-CL" dirty="0" smtClean="0"/>
              <a:t>anteriores al accidente. </a:t>
            </a:r>
            <a:endParaRPr lang="es-CL" dirty="0" smtClean="0"/>
          </a:p>
          <a:p>
            <a:pPr algn="just">
              <a:buNone/>
            </a:pPr>
            <a:endParaRPr lang="es-CL" dirty="0" smtClean="0"/>
          </a:p>
          <a:p>
            <a:pPr>
              <a:buNone/>
            </a:pPr>
            <a:r>
              <a:rPr lang="es-CL" dirty="0" smtClean="0"/>
              <a:t>Indemnizaciones</a:t>
            </a:r>
            <a:r>
              <a:rPr lang="es-CL" dirty="0" smtClean="0"/>
              <a:t>: </a:t>
            </a:r>
            <a:br>
              <a:rPr lang="es-CL" dirty="0" smtClean="0"/>
            </a:br>
            <a:r>
              <a:rPr lang="es-CL" dirty="0" smtClean="0"/>
              <a:t>Cuando el trabajador pierde en forma permanente entre 15 y 40% de su capacidad de ganancia, recibe de una sola vez una indemnización que va de 1,5 a 15 veces su sueldo base.(*) </a:t>
            </a:r>
            <a:endParaRPr lang="es-CL"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620688"/>
            <a:ext cx="7467600" cy="5853264"/>
          </a:xfrm>
        </p:spPr>
        <p:txBody>
          <a:bodyPr>
            <a:normAutofit fontScale="92500"/>
          </a:bodyPr>
          <a:lstStyle/>
          <a:p>
            <a:pPr algn="just"/>
            <a:r>
              <a:rPr lang="es-CL" dirty="0" smtClean="0"/>
              <a:t>Pensiones:</a:t>
            </a:r>
          </a:p>
          <a:p>
            <a:pPr algn="just"/>
            <a:r>
              <a:rPr lang="es-CL" dirty="0" smtClean="0"/>
              <a:t>a)Cuando un trabajador pierde en forma permanente entre un 40 y 70% de su capacidad de ganancia, recibe una pensión mensual de 35% de su sueldo base.(*)</a:t>
            </a:r>
          </a:p>
          <a:p>
            <a:pPr algn="just"/>
            <a:r>
              <a:rPr lang="es-CL" dirty="0" smtClean="0"/>
              <a:t>b) Cuando la pérdida permanente de su capacidad de ganancia es superior o igual al 70%, recibe una pensión mensual de 70% de su sueldo base.(*)</a:t>
            </a:r>
          </a:p>
          <a:p>
            <a:pPr algn="just"/>
            <a:r>
              <a:rPr lang="es-CL" dirty="0" smtClean="0"/>
              <a:t>c) Cuando el trabajador pierde toda su capacidad de ganancia y no puede valerse por si mismo (gran invalidez) recibe una pensión mensual del 100% de su sueldo base. (No puede excederse de 140%, incluido el incremento por tener más de dos hijos causantes de asignación familiar).(*)</a:t>
            </a:r>
          </a:p>
          <a:p>
            <a:pPr algn="just"/>
            <a:r>
              <a:rPr lang="es-CL" dirty="0" smtClean="0"/>
              <a:t>d) En caso de muerte de un trabajador sus Derecho-Habientes </a:t>
            </a:r>
            <a:r>
              <a:rPr lang="es-CL" dirty="0" err="1" smtClean="0"/>
              <a:t>percirán</a:t>
            </a:r>
            <a:r>
              <a:rPr lang="es-CL" dirty="0" smtClean="0"/>
              <a:t>: pensión de supervivencia.</a:t>
            </a:r>
          </a:p>
          <a:p>
            <a:endParaRPr lang="es-CL"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algn="just"/>
            <a:r>
              <a:rPr lang="es-CL" b="1" dirty="0" smtClean="0"/>
              <a:t>DERECHO HABIENTES</a:t>
            </a:r>
            <a:r>
              <a:rPr lang="es-CL" b="1" dirty="0" smtClean="0"/>
              <a:t>:</a:t>
            </a:r>
          </a:p>
          <a:p>
            <a:pPr algn="just">
              <a:buNone/>
            </a:pPr>
            <a:r>
              <a:rPr lang="es-CL" dirty="0" smtClean="0"/>
              <a:t/>
            </a:r>
            <a:br>
              <a:rPr lang="es-CL" dirty="0" smtClean="0"/>
            </a:br>
            <a:r>
              <a:rPr lang="es-CL" dirty="0" smtClean="0"/>
              <a:t>Cónyuge, Hijos </a:t>
            </a:r>
            <a:r>
              <a:rPr lang="es-CL" dirty="0" smtClean="0"/>
              <a:t>afectos a asignación familiar </a:t>
            </a:r>
            <a:br>
              <a:rPr lang="es-CL" dirty="0" smtClean="0"/>
            </a:br>
            <a:r>
              <a:rPr lang="es-CL" dirty="0" smtClean="0"/>
              <a:t>Conviviente con hijos reconocidos. </a:t>
            </a:r>
            <a:br>
              <a:rPr lang="es-CL" dirty="0" smtClean="0"/>
            </a:br>
            <a:r>
              <a:rPr lang="es-CL" dirty="0" smtClean="0"/>
              <a:t>Ascendientes o descendientes causantes de Asignación familiar</a:t>
            </a:r>
            <a:r>
              <a:rPr lang="es-CL" dirty="0" smtClean="0"/>
              <a:t>.</a:t>
            </a:r>
          </a:p>
          <a:p>
            <a:pPr algn="just">
              <a:buNone/>
            </a:pPr>
            <a:endParaRPr lang="es-CL" dirty="0" smtClean="0"/>
          </a:p>
          <a:p>
            <a:pPr algn="just"/>
            <a:r>
              <a:rPr lang="es-CL" dirty="0" smtClean="0"/>
              <a:t>(*) Sueldo base es el promedio de las remuneraciones de los seis meses anteriores al accidente o la enfermedad profesional.</a:t>
            </a:r>
          </a:p>
          <a:p>
            <a:endParaRPr lang="es-CL"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6. PREVENCION DE RIESGOS PROFESIONALES.</a:t>
            </a:r>
            <a:endParaRPr lang="es-CL" b="1" dirty="0"/>
          </a:p>
        </p:txBody>
      </p:sp>
      <p:sp>
        <p:nvSpPr>
          <p:cNvPr id="3" name="2 Marcador de contenido"/>
          <p:cNvSpPr>
            <a:spLocks noGrp="1"/>
          </p:cNvSpPr>
          <p:nvPr>
            <p:ph sz="quarter" idx="1"/>
          </p:nvPr>
        </p:nvSpPr>
        <p:spPr/>
        <p:txBody>
          <a:bodyPr>
            <a:normAutofit fontScale="85000" lnSpcReduction="10000"/>
          </a:bodyPr>
          <a:lstStyle/>
          <a:p>
            <a:pPr algn="just"/>
            <a:r>
              <a:rPr lang="es-CL" dirty="0" smtClean="0"/>
              <a:t>OBLIGACIONES DEL ESTADO. </a:t>
            </a:r>
            <a:r>
              <a:rPr lang="es-CL" dirty="0" smtClean="0"/>
              <a:t> Al </a:t>
            </a:r>
            <a:r>
              <a:rPr lang="es-CL" dirty="0" smtClean="0"/>
              <a:t>Estado le corresponde la SUPERVIGILACIA Y FISCALIZACION de la prevención, higiene y seguridad de todos los sitios de trabajo a través de los servicios de salud y aplicar sanciones por incumplimiento (art. 65). </a:t>
            </a:r>
            <a:br>
              <a:rPr lang="es-CL" dirty="0" smtClean="0"/>
            </a:br>
            <a:r>
              <a:rPr lang="es-CL" dirty="0" smtClean="0"/>
              <a:t>PRESCRIBIR TODAS LAS MEDIDAS DE HIGIENE Y SEGURIDAD en el trabajo necesarias en las empresas o entidades a través de los servicios de salud y aplicar sanciones por incumplimiento (art.68). </a:t>
            </a:r>
            <a:br>
              <a:rPr lang="es-CL" dirty="0" smtClean="0"/>
            </a:br>
            <a:endParaRPr lang="es-CL" dirty="0" smtClean="0"/>
          </a:p>
          <a:p>
            <a:pPr algn="just"/>
            <a:r>
              <a:rPr lang="es-CL" dirty="0" smtClean="0"/>
              <a:t>OBLIGACIONES </a:t>
            </a:r>
            <a:r>
              <a:rPr lang="es-CL" dirty="0" smtClean="0"/>
              <a:t>DE LOS </a:t>
            </a:r>
            <a:r>
              <a:rPr lang="es-CL" dirty="0" smtClean="0"/>
              <a:t>ORGANISMOS ADMINISTRADORES</a:t>
            </a:r>
            <a:r>
              <a:rPr lang="es-CL" dirty="0" smtClean="0"/>
              <a:t>. </a:t>
            </a:r>
            <a:r>
              <a:rPr lang="es-CL" dirty="0" smtClean="0"/>
              <a:t>PRESCRIBIR </a:t>
            </a:r>
            <a:r>
              <a:rPr lang="es-CL" dirty="0" smtClean="0"/>
              <a:t>TODAS LAS MEDIDAS DE HIGIENE Y SEGURIDAD en el trabajo que las empresas o entidades adheridas al organismo administrador, deban implantar indicándolas de acuerdo con las normas y reglamentos vigentes (art.68).</a:t>
            </a:r>
            <a:endParaRPr lang="es-CL"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548680"/>
            <a:ext cx="7467600" cy="5925272"/>
          </a:xfrm>
        </p:spPr>
        <p:txBody>
          <a:bodyPr>
            <a:normAutofit fontScale="92500" lnSpcReduction="20000"/>
          </a:bodyPr>
          <a:lstStyle/>
          <a:p>
            <a:pPr algn="just"/>
            <a:r>
              <a:rPr lang="es-CL" dirty="0" smtClean="0"/>
              <a:t>Aplicar VARIACION DE COTIZACION ADICIONAL a las entidades empleadoras que, debido a su tasa de riesgo por accidente del trabajo y/o enfermedades profesionales, deben pagar la cotización adicional con recargo o que no cumplan con las medidas de prevención exigidas por la ley o el organismo administrador. </a:t>
            </a:r>
            <a:endParaRPr lang="es-CL" dirty="0" smtClean="0"/>
          </a:p>
          <a:p>
            <a:pPr algn="just">
              <a:buNone/>
            </a:pPr>
            <a:r>
              <a:rPr lang="es-CL" dirty="0" smtClean="0"/>
              <a:t/>
            </a:r>
            <a:br>
              <a:rPr lang="es-CL" dirty="0" smtClean="0"/>
            </a:br>
            <a:r>
              <a:rPr lang="es-CL" dirty="0" smtClean="0"/>
              <a:t>Las mutualidades de empleadores están OBLIGADAS A REALIZAR ACTIVIDADES PERMANENTES DE PREVENCION DE RIESGOS en las empresas adheridas, con una organización estable que permita realizar, en forma permanente, acciones sistematizadas</a:t>
            </a:r>
            <a:r>
              <a:rPr lang="es-CL" dirty="0" smtClean="0"/>
              <a:t>.</a:t>
            </a:r>
          </a:p>
          <a:p>
            <a:pPr algn="just">
              <a:buNone/>
            </a:pPr>
            <a:r>
              <a:rPr lang="es-CL" dirty="0" smtClean="0"/>
              <a:t> </a:t>
            </a:r>
            <a:br>
              <a:rPr lang="es-CL" dirty="0" smtClean="0"/>
            </a:br>
            <a:r>
              <a:rPr lang="es-CL" dirty="0" smtClean="0"/>
              <a:t>LAS EMPRESAS CON ADMINISTRACION DELEGADA. deberán realizar actividades permanentes y efectivas de prevención de accidentes y enfermedades profesionales, con una organización estable a cargo de uno o más expertos en prevención.</a:t>
            </a:r>
            <a:endParaRPr lang="es-CL"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251520" y="332656"/>
            <a:ext cx="8568952" cy="6141296"/>
          </a:xfrm>
        </p:spPr>
        <p:txBody>
          <a:bodyPr>
            <a:normAutofit fontScale="85000" lnSpcReduction="20000"/>
          </a:bodyPr>
          <a:lstStyle/>
          <a:p>
            <a:r>
              <a:rPr lang="es-CL" b="1" dirty="0" smtClean="0"/>
              <a:t>OBLIGACIONES DE LAS EMPRESAS:</a:t>
            </a:r>
            <a:r>
              <a:rPr lang="es-CL" dirty="0" smtClean="0"/>
              <a:t> </a:t>
            </a:r>
            <a:endParaRPr lang="es-CL" dirty="0" smtClean="0"/>
          </a:p>
          <a:p>
            <a:pPr>
              <a:buNone/>
            </a:pPr>
            <a:r>
              <a:rPr lang="es-CL" dirty="0" smtClean="0"/>
              <a:t/>
            </a:r>
            <a:br>
              <a:rPr lang="es-CL" dirty="0" smtClean="0"/>
            </a:br>
            <a:r>
              <a:rPr lang="es-CL" dirty="0" smtClean="0"/>
              <a:t>Implantar las medidas de prevención que imponga el Servicio de Salud o el Organismo Administrador. </a:t>
            </a:r>
            <a:endParaRPr lang="es-CL" dirty="0" smtClean="0"/>
          </a:p>
          <a:p>
            <a:pPr>
              <a:buNone/>
            </a:pPr>
            <a:r>
              <a:rPr lang="es-CL" dirty="0" smtClean="0"/>
              <a:t/>
            </a:r>
            <a:br>
              <a:rPr lang="es-CL" dirty="0" smtClean="0"/>
            </a:br>
            <a:r>
              <a:rPr lang="es-CL" dirty="0" smtClean="0"/>
              <a:t>Implantar las medidas de prevención dispuestas por el respectivo Departamento de Prevención de Riesgos y/o Comité, Paritario de Higiene y Seguridad (son apelables). </a:t>
            </a:r>
            <a:endParaRPr lang="es-CL" dirty="0" smtClean="0"/>
          </a:p>
          <a:p>
            <a:pPr>
              <a:buNone/>
            </a:pPr>
            <a:r>
              <a:rPr lang="es-CL" dirty="0" smtClean="0"/>
              <a:t/>
            </a:r>
            <a:br>
              <a:rPr lang="es-CL" dirty="0" smtClean="0"/>
            </a:br>
            <a:r>
              <a:rPr lang="es-CL" dirty="0" smtClean="0"/>
              <a:t>Establecer y mantener al día un Reglamento Interno de Higiene y seguridad (Considerando lo establecido por el Decreto Nº40 y el Código del Trabajo ley 18.620). </a:t>
            </a:r>
            <a:endParaRPr lang="es-CL" dirty="0" smtClean="0"/>
          </a:p>
          <a:p>
            <a:pPr>
              <a:buNone/>
            </a:pPr>
            <a:r>
              <a:rPr lang="es-CL" dirty="0" smtClean="0"/>
              <a:t/>
            </a:r>
            <a:br>
              <a:rPr lang="es-CL" dirty="0" smtClean="0"/>
            </a:br>
            <a:r>
              <a:rPr lang="es-CL" dirty="0" smtClean="0"/>
              <a:t>Establecer el departamento de Prevención de Riesgos cuando cuenten con más de 100 trabajadores (a cargo de un experto en prevención de riesgos). </a:t>
            </a:r>
            <a:endParaRPr lang="es-CL" dirty="0" smtClean="0"/>
          </a:p>
          <a:p>
            <a:pPr>
              <a:buNone/>
            </a:pPr>
            <a:r>
              <a:rPr lang="es-CL" dirty="0" smtClean="0"/>
              <a:t/>
            </a:r>
            <a:br>
              <a:rPr lang="es-CL" dirty="0" smtClean="0"/>
            </a:br>
            <a:r>
              <a:rPr lang="es-CL" dirty="0" smtClean="0"/>
              <a:t>Formar y apoyar el comité, Paritario de higiene y Seguridad cuando cuente con más de 25 trabajadores. </a:t>
            </a:r>
            <a:endParaRPr lang="es-CL" dirty="0" smtClean="0"/>
          </a:p>
          <a:p>
            <a:pPr>
              <a:buNone/>
            </a:pPr>
            <a:r>
              <a:rPr lang="es-CL" dirty="0" smtClean="0"/>
              <a:t/>
            </a:r>
            <a:br>
              <a:rPr lang="es-CL" dirty="0" smtClean="0"/>
            </a:br>
            <a:endParaRPr lang="es-CL"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931224" cy="5997280"/>
          </a:xfrm>
        </p:spPr>
        <p:txBody>
          <a:bodyPr>
            <a:normAutofit fontScale="92500"/>
          </a:bodyPr>
          <a:lstStyle/>
          <a:p>
            <a:pPr algn="just">
              <a:buNone/>
            </a:pPr>
            <a:r>
              <a:rPr lang="es-CL" dirty="0" smtClean="0"/>
              <a:t>	Proporcionar </a:t>
            </a:r>
            <a:r>
              <a:rPr lang="es-CL" dirty="0" smtClean="0"/>
              <a:t>gratuitamente a los trabajadores equipos e implementos de protección necesarios. </a:t>
            </a:r>
            <a:endParaRPr lang="es-CL" dirty="0" smtClean="0"/>
          </a:p>
          <a:p>
            <a:pPr algn="just">
              <a:buNone/>
            </a:pPr>
            <a:r>
              <a:rPr lang="es-CL" dirty="0" smtClean="0"/>
              <a:t/>
            </a:r>
            <a:br>
              <a:rPr lang="es-CL" dirty="0" smtClean="0"/>
            </a:br>
            <a:r>
              <a:rPr lang="es-CL" dirty="0" smtClean="0"/>
              <a:t>Informar sobre los riesgos laborales a que están expuestos los trabajadores. </a:t>
            </a:r>
            <a:endParaRPr lang="es-CL" dirty="0" smtClean="0"/>
          </a:p>
          <a:p>
            <a:pPr algn="just">
              <a:buNone/>
            </a:pPr>
            <a:r>
              <a:rPr lang="es-CL" dirty="0" smtClean="0"/>
              <a:t/>
            </a:r>
            <a:br>
              <a:rPr lang="es-CL" dirty="0" smtClean="0"/>
            </a:br>
            <a:r>
              <a:rPr lang="es-CL" dirty="0" smtClean="0"/>
              <a:t>Efectuar exámenes de control radiológico, cada seis meses, a los trabajadores expuestos a riesgos de neumoconiosis</a:t>
            </a:r>
            <a:r>
              <a:rPr lang="es-CL" dirty="0" smtClean="0"/>
              <a:t>.</a:t>
            </a:r>
          </a:p>
          <a:p>
            <a:pPr algn="just">
              <a:buNone/>
            </a:pPr>
            <a:endParaRPr lang="es-CL" dirty="0" smtClean="0"/>
          </a:p>
          <a:p>
            <a:pPr algn="just">
              <a:buNone/>
            </a:pPr>
            <a:r>
              <a:rPr lang="es-CL" dirty="0" smtClean="0"/>
              <a:t>	Autorizar asistencia a exámenes de control a trabajadores citados por el organismo administrador. </a:t>
            </a:r>
            <a:endParaRPr lang="es-CL" dirty="0" smtClean="0"/>
          </a:p>
          <a:p>
            <a:pPr algn="just">
              <a:buNone/>
            </a:pPr>
            <a:r>
              <a:rPr lang="es-CL" dirty="0" smtClean="0"/>
              <a:t/>
            </a:r>
            <a:br>
              <a:rPr lang="es-CL" dirty="0" smtClean="0"/>
            </a:br>
            <a:r>
              <a:rPr lang="es-CL" dirty="0" smtClean="0"/>
              <a:t>Cambiar </a:t>
            </a:r>
            <a:r>
              <a:rPr lang="es-CL" dirty="0" smtClean="0"/>
              <a:t>de lugar de trabajo o faena a los trabajadores afectados por una enfermedad profesional, donde no queden expuestos al agente que la haya ocasionado. </a:t>
            </a:r>
          </a:p>
          <a:p>
            <a:endParaRPr lang="es-C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just"/>
            <a:r>
              <a:rPr lang="es-CL" b="1" dirty="0" smtClean="0"/>
              <a:t>Para los efectos de la aplicación de esta ley, se entenderá por:</a:t>
            </a:r>
            <a:endParaRPr lang="es-CL" b="1" dirty="0"/>
          </a:p>
        </p:txBody>
      </p:sp>
      <p:sp>
        <p:nvSpPr>
          <p:cNvPr id="3" name="2 Marcador de contenido"/>
          <p:cNvSpPr>
            <a:spLocks noGrp="1"/>
          </p:cNvSpPr>
          <p:nvPr>
            <p:ph sz="quarter" idx="1"/>
          </p:nvPr>
        </p:nvSpPr>
        <p:spPr>
          <a:xfrm>
            <a:off x="179512" y="1600200"/>
            <a:ext cx="8568952" cy="4873752"/>
          </a:xfrm>
        </p:spPr>
        <p:txBody>
          <a:bodyPr>
            <a:normAutofit fontScale="92500" lnSpcReduction="10000"/>
          </a:bodyPr>
          <a:lstStyle/>
          <a:p>
            <a:pPr algn="just"/>
            <a:r>
              <a:rPr lang="es-CL" dirty="0" smtClean="0"/>
              <a:t>a</a:t>
            </a:r>
            <a:r>
              <a:rPr lang="es-CL" dirty="0" smtClean="0"/>
              <a:t>) Establecimientos municipales de atención primaria de salud: los consultorios generales urbanos y rurales, las postas rurales y cualquier otra clase de establecimientos de salud administrados por las municipalidades o las instituciones privadas sin fines de lucro que los administren en virtud de convenios celebrados con ellas</a:t>
            </a:r>
            <a:r>
              <a:rPr lang="es-CL" dirty="0" smtClean="0"/>
              <a:t>.</a:t>
            </a:r>
          </a:p>
          <a:p>
            <a:pPr algn="just">
              <a:buNone/>
            </a:pPr>
            <a:endParaRPr lang="es-CL" dirty="0" smtClean="0"/>
          </a:p>
          <a:p>
            <a:pPr algn="just"/>
            <a:r>
              <a:rPr lang="es-CL" dirty="0" smtClean="0"/>
              <a:t> b) Entidades administradoras de salud municipal: las personas jurídicas que tengan a su cargo la administración y operación de establecimientos de atención primaria de salud municipal, sean éstas las municipalidades o instituciones privadas sin fines de lucro a las que la municipalidad haya entregado la administración de los establecimientos de </a:t>
            </a:r>
            <a:r>
              <a:rPr lang="es-CL" dirty="0" smtClean="0"/>
              <a:t>salud.</a:t>
            </a:r>
            <a:endParaRPr lang="es-CL" dirty="0" smtClean="0"/>
          </a:p>
          <a:p>
            <a:pPr>
              <a:buNone/>
            </a:pPr>
            <a:r>
              <a:rPr lang="es-CL" dirty="0" smtClean="0"/>
              <a:t/>
            </a:r>
            <a:br>
              <a:rPr lang="es-CL" dirty="0" smtClean="0"/>
            </a:br>
            <a:endParaRPr lang="es-CL"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476672"/>
            <a:ext cx="7467600" cy="5997280"/>
          </a:xfrm>
        </p:spPr>
        <p:txBody>
          <a:bodyPr>
            <a:normAutofit fontScale="92500" lnSpcReduction="10000"/>
          </a:bodyPr>
          <a:lstStyle/>
          <a:p>
            <a:pPr algn="just"/>
            <a:r>
              <a:rPr lang="es-CL" dirty="0" smtClean="0"/>
              <a:t>OBLIGACIONES DE LOS TRABAJADORES. </a:t>
            </a:r>
            <a:br>
              <a:rPr lang="es-CL" dirty="0" smtClean="0"/>
            </a:br>
            <a:r>
              <a:rPr lang="es-CL" dirty="0" smtClean="0"/>
              <a:t>CUMPLIR con lo establecido en el REGLAMENTO INTERNO DE ORDEN HIGIENE Y SEGURIDAD (o de higiene y seguridad, cuando corresponda). </a:t>
            </a:r>
            <a:endParaRPr lang="es-CL" dirty="0" smtClean="0"/>
          </a:p>
          <a:p>
            <a:pPr algn="just">
              <a:buNone/>
            </a:pPr>
            <a:r>
              <a:rPr lang="es-CL" dirty="0" smtClean="0"/>
              <a:t/>
            </a:r>
            <a:br>
              <a:rPr lang="es-CL" dirty="0" smtClean="0"/>
            </a:br>
            <a:r>
              <a:rPr lang="es-CL" dirty="0" smtClean="0"/>
              <a:t>CUMPLIR CON LAS NORMAS E INSTRUCCIONES impartidas por el Servicio de Salud, el Organismo Administrador, el Departamento de Prevención de Riegos o el Comité Paritario de Higiene y Seguridad. </a:t>
            </a:r>
            <a:br>
              <a:rPr lang="es-CL" dirty="0" smtClean="0"/>
            </a:br>
            <a:r>
              <a:rPr lang="es-CL" dirty="0" smtClean="0"/>
              <a:t>Usar y cuidar los ELEMENTOS DE PROTECCION PERSONAL en el desarrollo de sus actividades. </a:t>
            </a:r>
            <a:endParaRPr lang="es-CL" dirty="0" smtClean="0"/>
          </a:p>
          <a:p>
            <a:pPr algn="just">
              <a:buNone/>
            </a:pPr>
            <a:r>
              <a:rPr lang="es-CL" dirty="0" smtClean="0"/>
              <a:t/>
            </a:r>
            <a:br>
              <a:rPr lang="es-CL" dirty="0" smtClean="0"/>
            </a:br>
            <a:r>
              <a:rPr lang="es-CL" dirty="0" smtClean="0"/>
              <a:t>ACUDIR A EXAMENES MEDICOS DE CONTROL, citados por el Organismo Administrador. </a:t>
            </a:r>
            <a:br>
              <a:rPr lang="es-CL" dirty="0" smtClean="0"/>
            </a:br>
            <a:r>
              <a:rPr lang="es-CL" dirty="0" smtClean="0"/>
              <a:t>PARTCIPAR ACTIVAMENTE EN ACTIVIDADES DE CONTROL DE RIESGOS A TRAVES DE LOS COMITES PARITARIOS DE HIGIENE Y SEGURIDAD. </a:t>
            </a:r>
            <a:endParaRPr lang="es-CL"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dirty="0" smtClean="0"/>
              <a:t>POR DÉCIMAS PARA EL CERTAMEN NRO 2, TAREAS:</a:t>
            </a:r>
            <a:endParaRPr lang="es-CL" dirty="0"/>
          </a:p>
        </p:txBody>
      </p:sp>
      <p:sp>
        <p:nvSpPr>
          <p:cNvPr id="3" name="2 Marcador de contenido"/>
          <p:cNvSpPr>
            <a:spLocks noGrp="1"/>
          </p:cNvSpPr>
          <p:nvPr>
            <p:ph sz="quarter" idx="1"/>
          </p:nvPr>
        </p:nvSpPr>
        <p:spPr/>
        <p:txBody>
          <a:bodyPr/>
          <a:lstStyle/>
          <a:p>
            <a:r>
              <a:rPr lang="es-CL" dirty="0" smtClean="0"/>
              <a:t>1.- TRAER LAS ENFERMEDADES A QUE SE REFIERE el </a:t>
            </a:r>
            <a:r>
              <a:rPr lang="es-CL" dirty="0" smtClean="0"/>
              <a:t>Decreto Nº 109 reglamentario de la Ley 16.774</a:t>
            </a:r>
            <a:r>
              <a:rPr lang="es-CL" dirty="0" smtClean="0"/>
              <a:t>.</a:t>
            </a:r>
          </a:p>
          <a:p>
            <a:pPr>
              <a:buNone/>
            </a:pPr>
            <a:endParaRPr lang="es-CL" dirty="0" smtClean="0"/>
          </a:p>
          <a:p>
            <a:pPr>
              <a:buNone/>
            </a:pPr>
            <a:endParaRPr lang="es-CL" dirty="0" smtClean="0"/>
          </a:p>
          <a:p>
            <a:pPr>
              <a:buNone/>
            </a:pPr>
            <a:r>
              <a:rPr lang="es-CL" dirty="0" smtClean="0"/>
              <a:t>PODRÁN OPTAR A 5 DECIMAS PARA EL CERTAMEN N° 2.-</a:t>
            </a:r>
            <a:endParaRPr lang="es-CL"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91264" cy="1512168"/>
          </a:xfrm>
        </p:spPr>
        <p:txBody>
          <a:bodyPr>
            <a:normAutofit fontScale="90000"/>
          </a:bodyPr>
          <a:lstStyle/>
          <a:p>
            <a:pPr algn="just"/>
            <a:r>
              <a:rPr lang="es-CL" b="1" dirty="0" smtClean="0"/>
              <a:t>Normas Generales del Régimen Laboral de la </a:t>
            </a:r>
            <a:r>
              <a:rPr lang="es-CL" b="1" dirty="0" smtClean="0"/>
              <a:t>Atención Primaria </a:t>
            </a:r>
            <a:r>
              <a:rPr lang="es-CL" b="1" dirty="0" smtClean="0"/>
              <a:t>de </a:t>
            </a:r>
            <a:r>
              <a:rPr lang="es-CL" b="1" dirty="0" smtClean="0"/>
              <a:t>Salud Municipal</a:t>
            </a:r>
            <a:r>
              <a:rPr lang="es-CL" b="1" dirty="0" smtClean="0"/>
              <a:t/>
            </a:r>
            <a:br>
              <a:rPr lang="es-CL" b="1" dirty="0" smtClean="0"/>
            </a:br>
            <a:endParaRPr lang="es-CL" b="1" dirty="0"/>
          </a:p>
        </p:txBody>
      </p:sp>
      <p:sp>
        <p:nvSpPr>
          <p:cNvPr id="3" name="2 Marcador de contenido"/>
          <p:cNvSpPr>
            <a:spLocks noGrp="1"/>
          </p:cNvSpPr>
          <p:nvPr>
            <p:ph sz="quarter" idx="1"/>
          </p:nvPr>
        </p:nvSpPr>
        <p:spPr>
          <a:xfrm>
            <a:off x="0" y="1268760"/>
            <a:ext cx="8604448" cy="5205192"/>
          </a:xfrm>
        </p:spPr>
        <p:txBody>
          <a:bodyPr>
            <a:normAutofit fontScale="92500" lnSpcReduction="10000"/>
          </a:bodyPr>
          <a:lstStyle/>
          <a:p>
            <a:pPr algn="just"/>
            <a:r>
              <a:rPr lang="es-CL" dirty="0" smtClean="0"/>
              <a:t>En </a:t>
            </a:r>
            <a:r>
              <a:rPr lang="es-CL" dirty="0" smtClean="0"/>
              <a:t>todo lo no regulado expresamente por las disposiciones de este Estatuto, se aplicarán, en forma supletoria, las normas de la ley N° 18.883, Estatuto de los Funcionarios </a:t>
            </a:r>
            <a:r>
              <a:rPr lang="es-CL" dirty="0" smtClean="0"/>
              <a:t>Municipales.</a:t>
            </a:r>
          </a:p>
          <a:p>
            <a:pPr algn="just"/>
            <a:endParaRPr lang="es-CL" dirty="0" smtClean="0"/>
          </a:p>
          <a:p>
            <a:pPr algn="just"/>
            <a:r>
              <a:rPr lang="es-CL" dirty="0" smtClean="0"/>
              <a:t>El </a:t>
            </a:r>
            <a:r>
              <a:rPr lang="es-CL" dirty="0" smtClean="0"/>
              <a:t>personal al cual se aplica este Estatuto no estará afecto a las normas sobre negociación colectiva y, sobre la base de su naturaleza jurídica de funcionarios públicos, podrá asociarse de acuerdo con las normas que rigen al sector público.</a:t>
            </a:r>
            <a:br>
              <a:rPr lang="es-CL" dirty="0" smtClean="0"/>
            </a:br>
            <a:r>
              <a:rPr lang="es-CL" dirty="0" smtClean="0"/>
              <a:t>    No obstante, en materia de concursos, jornada de trabajo, feriados y permisos, a los profesionales funcionarios a que se refiere la ley N° 15.076, les serán aplicables, supletoriamente, las normas de dicho cuerpo legal, en cuanto sean conciliables con las disposiciones y reglamentos de esta ley.</a:t>
            </a:r>
          </a:p>
          <a:p>
            <a:pPr>
              <a:buNone/>
            </a:pPr>
            <a:r>
              <a:rPr lang="es-CL" dirty="0" smtClean="0"/>
              <a:t/>
            </a:r>
            <a:br>
              <a:rPr lang="es-CL" dirty="0" smtClean="0"/>
            </a:br>
            <a:endParaRPr lang="es-CL" dirty="0" smtClean="0"/>
          </a:p>
          <a:p>
            <a:endParaRPr lang="es-CL"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0" y="188640"/>
            <a:ext cx="8748464" cy="6669360"/>
          </a:xfrm>
        </p:spPr>
        <p:txBody>
          <a:bodyPr>
            <a:normAutofit fontScale="77500" lnSpcReduction="20000"/>
          </a:bodyPr>
          <a:lstStyle/>
          <a:p>
            <a:pPr algn="just"/>
            <a:r>
              <a:rPr lang="es-CL" dirty="0" smtClean="0"/>
              <a:t>El </a:t>
            </a:r>
            <a:r>
              <a:rPr lang="es-CL" dirty="0" smtClean="0"/>
              <a:t>personal regido por este Estatuto se clasificará en las </a:t>
            </a:r>
            <a:r>
              <a:rPr lang="es-CL" dirty="0" smtClean="0"/>
              <a:t>siguientes categorías </a:t>
            </a:r>
            <a:r>
              <a:rPr lang="es-CL" dirty="0" smtClean="0"/>
              <a:t>funcionarias</a:t>
            </a:r>
            <a:r>
              <a:rPr lang="es-CL" dirty="0" smtClean="0"/>
              <a:t>:</a:t>
            </a:r>
          </a:p>
          <a:p>
            <a:pPr algn="just">
              <a:buNone/>
            </a:pPr>
            <a:r>
              <a:rPr lang="es-CL" dirty="0" smtClean="0"/>
              <a:t/>
            </a:r>
            <a:br>
              <a:rPr lang="es-CL" dirty="0" smtClean="0"/>
            </a:br>
            <a:r>
              <a:rPr lang="es-CL" dirty="0" smtClean="0"/>
              <a:t>a) Médicos Cirujanos, Farmacéuticos, Químico-Farmacéuticos, Bioquímicos y Cirujano-Dentistas.</a:t>
            </a:r>
            <a:br>
              <a:rPr lang="es-CL" dirty="0" smtClean="0"/>
            </a:br>
            <a:r>
              <a:rPr lang="es-CL" dirty="0" smtClean="0"/>
              <a:t>b) Otros </a:t>
            </a:r>
            <a:r>
              <a:rPr lang="es-CL" dirty="0" smtClean="0"/>
              <a:t>profesionales</a:t>
            </a:r>
            <a:r>
              <a:rPr lang="es-CL" dirty="0" smtClean="0">
                <a:sym typeface="Wingdings" pitchFamily="2" charset="2"/>
              </a:rPr>
              <a:t> </a:t>
            </a:r>
            <a:r>
              <a:rPr lang="es-CL" dirty="0" smtClean="0"/>
              <a:t>se </a:t>
            </a:r>
            <a:r>
              <a:rPr lang="es-CL" dirty="0" smtClean="0"/>
              <a:t>requerirá estar en posesión de un título profesional de una carrera de a lo menos ocho semestres de duración.</a:t>
            </a:r>
            <a:endParaRPr lang="es-CL" dirty="0" smtClean="0"/>
          </a:p>
          <a:p>
            <a:pPr algn="just">
              <a:buNone/>
            </a:pPr>
            <a:r>
              <a:rPr lang="es-CL" dirty="0" smtClean="0"/>
              <a:t/>
            </a:r>
            <a:br>
              <a:rPr lang="es-CL" dirty="0" smtClean="0"/>
            </a:br>
            <a:r>
              <a:rPr lang="es-CL" dirty="0" smtClean="0"/>
              <a:t>c) Técnicos de nivel </a:t>
            </a:r>
            <a:r>
              <a:rPr lang="es-CL" dirty="0" smtClean="0"/>
              <a:t>superior</a:t>
            </a:r>
            <a:r>
              <a:rPr lang="es-CL" dirty="0" smtClean="0">
                <a:sym typeface="Wingdings" pitchFamily="2" charset="2"/>
              </a:rPr>
              <a:t> </a:t>
            </a:r>
            <a:r>
              <a:rPr lang="es-CL" dirty="0" smtClean="0"/>
              <a:t>se </a:t>
            </a:r>
            <a:r>
              <a:rPr lang="es-CL" dirty="0" smtClean="0"/>
              <a:t>requerirá un título técnico de nivel superior.</a:t>
            </a:r>
            <a:endParaRPr lang="es-CL" dirty="0" smtClean="0"/>
          </a:p>
          <a:p>
            <a:pPr algn="just">
              <a:buNone/>
            </a:pPr>
            <a:r>
              <a:rPr lang="es-CL" dirty="0" smtClean="0"/>
              <a:t/>
            </a:r>
            <a:br>
              <a:rPr lang="es-CL" dirty="0" smtClean="0"/>
            </a:br>
            <a:r>
              <a:rPr lang="es-CL" dirty="0" smtClean="0"/>
              <a:t>d) Técnicos de Salud</a:t>
            </a:r>
            <a:r>
              <a:rPr lang="es-CL" dirty="0" smtClean="0"/>
              <a:t>.</a:t>
            </a:r>
            <a:r>
              <a:rPr lang="es-CL" dirty="0" smtClean="0">
                <a:sym typeface="Wingdings" pitchFamily="2" charset="2"/>
              </a:rPr>
              <a:t></a:t>
            </a:r>
            <a:r>
              <a:rPr lang="es-CL" dirty="0" smtClean="0"/>
              <a:t> </a:t>
            </a:r>
            <a:r>
              <a:rPr lang="es-CL" dirty="0" smtClean="0"/>
              <a:t>se </a:t>
            </a:r>
            <a:r>
              <a:rPr lang="es-CL" dirty="0" smtClean="0"/>
              <a:t>requerirá licencia de enseñanza media y haber realizado, a lo menos, un curso de auxiliar paramédico de 1.500 horas, debidamente acreditado ante el Ministerio de Salud </a:t>
            </a:r>
            <a:endParaRPr lang="es-CL" dirty="0" smtClean="0"/>
          </a:p>
          <a:p>
            <a:pPr algn="just">
              <a:buNone/>
            </a:pPr>
            <a:r>
              <a:rPr lang="es-CL" dirty="0" smtClean="0"/>
              <a:t/>
            </a:r>
            <a:br>
              <a:rPr lang="es-CL" dirty="0" smtClean="0"/>
            </a:br>
            <a:r>
              <a:rPr lang="es-CL" dirty="0" smtClean="0"/>
              <a:t>e) Administrativos de </a:t>
            </a:r>
            <a:r>
              <a:rPr lang="es-CL" dirty="0" smtClean="0"/>
              <a:t>Salud</a:t>
            </a:r>
            <a:r>
              <a:rPr lang="es-CL" dirty="0" smtClean="0">
                <a:sym typeface="Wingdings" pitchFamily="2" charset="2"/>
              </a:rPr>
              <a:t></a:t>
            </a:r>
            <a:r>
              <a:rPr lang="es-CL" dirty="0" smtClean="0">
                <a:sym typeface="Wingdings" pitchFamily="2" charset="2"/>
              </a:rPr>
              <a:t> </a:t>
            </a:r>
            <a:r>
              <a:rPr lang="es-CL" dirty="0" smtClean="0"/>
              <a:t>se </a:t>
            </a:r>
            <a:r>
              <a:rPr lang="es-CL" dirty="0" smtClean="0"/>
              <a:t>requerirá licencia de enseñanza media</a:t>
            </a:r>
            <a:r>
              <a:rPr lang="es-CL" dirty="0" smtClean="0"/>
              <a:t>. </a:t>
            </a:r>
            <a:r>
              <a:rPr lang="es-CL" dirty="0" smtClean="0"/>
              <a:t> El reglamento determinará los otros requisitos por cumplir y las funciones que podrán desempeñar los administrativos de salud.</a:t>
            </a:r>
          </a:p>
          <a:p>
            <a:pPr algn="just">
              <a:buNone/>
            </a:pPr>
            <a:r>
              <a:rPr lang="es-CL" dirty="0" smtClean="0"/>
              <a:t/>
            </a:r>
            <a:br>
              <a:rPr lang="es-CL" dirty="0" smtClean="0"/>
            </a:br>
            <a:r>
              <a:rPr lang="es-CL" dirty="0" smtClean="0"/>
              <a:t> </a:t>
            </a:r>
            <a:br>
              <a:rPr lang="es-CL" dirty="0" smtClean="0"/>
            </a:br>
            <a:r>
              <a:rPr lang="es-CL" dirty="0" smtClean="0"/>
              <a:t>f) Auxiliares de servicios de </a:t>
            </a:r>
            <a:r>
              <a:rPr lang="es-CL" dirty="0" smtClean="0"/>
              <a:t>Salud</a:t>
            </a:r>
            <a:r>
              <a:rPr lang="es-CL" dirty="0" smtClean="0">
                <a:sym typeface="Wingdings" pitchFamily="2" charset="2"/>
              </a:rPr>
              <a:t> </a:t>
            </a:r>
            <a:r>
              <a:rPr lang="es-CL" dirty="0" smtClean="0"/>
              <a:t>se requerirá licencia de enseñanza </a:t>
            </a:r>
            <a:r>
              <a:rPr lang="es-CL" dirty="0" smtClean="0"/>
              <a:t>básica. El </a:t>
            </a:r>
            <a:r>
              <a:rPr lang="es-CL" dirty="0" smtClean="0"/>
              <a:t>reglamento determinará los otros requisitos por cumplir y las funciones que podrán desempeñar los auxiliares de servicios de salud.</a:t>
            </a:r>
            <a:endParaRPr lang="es-CL" dirty="0" smtClean="0"/>
          </a:p>
          <a:p>
            <a:pPr>
              <a:buNone/>
            </a:pPr>
            <a:endParaRPr lang="es-CL" dirty="0" smtClean="0"/>
          </a:p>
          <a:p>
            <a:pPr>
              <a:buNone/>
            </a:pPr>
            <a:r>
              <a:rPr lang="es-CL" dirty="0" smtClean="0"/>
              <a:t/>
            </a:r>
            <a:br>
              <a:rPr lang="es-CL" dirty="0" smtClean="0"/>
            </a:br>
            <a:endParaRPr lang="es-CL"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L" b="1" dirty="0" smtClean="0"/>
              <a:t>Dotación y jornada de trabajo</a:t>
            </a:r>
            <a:r>
              <a:rPr lang="es-CL" dirty="0" smtClean="0"/>
              <a:t/>
            </a:r>
            <a:br>
              <a:rPr lang="es-CL" dirty="0" smtClean="0"/>
            </a:br>
            <a:endParaRPr lang="es-CL" dirty="0"/>
          </a:p>
        </p:txBody>
      </p:sp>
      <p:sp>
        <p:nvSpPr>
          <p:cNvPr id="3" name="2 Marcador de contenido"/>
          <p:cNvSpPr>
            <a:spLocks noGrp="1"/>
          </p:cNvSpPr>
          <p:nvPr>
            <p:ph sz="quarter" idx="1"/>
          </p:nvPr>
        </p:nvSpPr>
        <p:spPr/>
        <p:txBody>
          <a:bodyPr>
            <a:normAutofit fontScale="85000" lnSpcReduction="10000"/>
          </a:bodyPr>
          <a:lstStyle/>
          <a:p>
            <a:pPr algn="just"/>
            <a:r>
              <a:rPr lang="es-CL" dirty="0" smtClean="0"/>
              <a:t>La dotación adecuada para desarrollar </a:t>
            </a:r>
            <a:br>
              <a:rPr lang="es-CL" dirty="0" smtClean="0"/>
            </a:br>
            <a:r>
              <a:rPr lang="es-CL" dirty="0" smtClean="0"/>
              <a:t>las actividades de salud de cada año será fijada por la </a:t>
            </a:r>
            <a:br>
              <a:rPr lang="es-CL" dirty="0" smtClean="0"/>
            </a:br>
            <a:r>
              <a:rPr lang="es-CL" dirty="0" smtClean="0"/>
              <a:t>entidad administradora correspondiente antes del 30 de </a:t>
            </a:r>
            <a:br>
              <a:rPr lang="es-CL" dirty="0" smtClean="0"/>
            </a:br>
            <a:r>
              <a:rPr lang="es-CL" dirty="0" smtClean="0"/>
              <a:t>septiembre del año precedente, considerando, según su </a:t>
            </a:r>
            <a:br>
              <a:rPr lang="es-CL" dirty="0" smtClean="0"/>
            </a:br>
            <a:r>
              <a:rPr lang="es-CL" dirty="0" smtClean="0"/>
              <a:t>criterio, los siguientes aspectos:</a:t>
            </a:r>
            <a:br>
              <a:rPr lang="es-CL" dirty="0" smtClean="0"/>
            </a:br>
            <a:r>
              <a:rPr lang="es-CL" dirty="0" smtClean="0"/>
              <a:t/>
            </a:r>
            <a:br>
              <a:rPr lang="es-CL" dirty="0" smtClean="0"/>
            </a:br>
            <a:r>
              <a:rPr lang="es-CL" dirty="0" smtClean="0"/>
              <a:t>a</a:t>
            </a:r>
            <a:r>
              <a:rPr lang="es-CL" dirty="0" smtClean="0"/>
              <a:t>) la población beneficiaria</a:t>
            </a:r>
            <a:r>
              <a:rPr lang="es-CL" dirty="0" smtClean="0"/>
              <a:t>.</a:t>
            </a:r>
          </a:p>
          <a:p>
            <a:pPr algn="just">
              <a:buNone/>
            </a:pPr>
            <a:r>
              <a:rPr lang="es-CL" dirty="0" smtClean="0"/>
              <a:t>	</a:t>
            </a:r>
            <a:r>
              <a:rPr lang="es-CL" dirty="0" smtClean="0"/>
              <a:t>b</a:t>
            </a:r>
            <a:r>
              <a:rPr lang="es-CL" dirty="0" smtClean="0"/>
              <a:t>) las características epidemiológicas de la </a:t>
            </a:r>
            <a:br>
              <a:rPr lang="es-CL" dirty="0" smtClean="0"/>
            </a:br>
            <a:r>
              <a:rPr lang="es-CL" dirty="0" smtClean="0"/>
              <a:t>población </a:t>
            </a:r>
            <a:r>
              <a:rPr lang="es-CL" dirty="0" smtClean="0"/>
              <a:t>referida.</a:t>
            </a:r>
          </a:p>
          <a:p>
            <a:pPr algn="just">
              <a:buNone/>
            </a:pPr>
            <a:r>
              <a:rPr lang="es-CL" dirty="0" smtClean="0"/>
              <a:t>	</a:t>
            </a:r>
            <a:r>
              <a:rPr lang="es-CL" dirty="0" smtClean="0"/>
              <a:t>c</a:t>
            </a:r>
            <a:r>
              <a:rPr lang="es-CL" dirty="0" smtClean="0"/>
              <a:t>) las normas técnicas que sobre los programas </a:t>
            </a:r>
            <a:br>
              <a:rPr lang="es-CL" dirty="0" smtClean="0"/>
            </a:br>
            <a:r>
              <a:rPr lang="es-CL" dirty="0" smtClean="0"/>
              <a:t>imparta el Ministerio de </a:t>
            </a:r>
            <a:r>
              <a:rPr lang="es-CL" dirty="0" smtClean="0"/>
              <a:t>Salud.</a:t>
            </a:r>
          </a:p>
          <a:p>
            <a:pPr algn="just">
              <a:buNone/>
            </a:pPr>
            <a:r>
              <a:rPr lang="es-CL" dirty="0" smtClean="0"/>
              <a:t>	</a:t>
            </a:r>
            <a:r>
              <a:rPr lang="es-CL" dirty="0" smtClean="0"/>
              <a:t>d</a:t>
            </a:r>
            <a:r>
              <a:rPr lang="es-CL" dirty="0" smtClean="0"/>
              <a:t>) la estructura </a:t>
            </a:r>
            <a:r>
              <a:rPr lang="es-CL" dirty="0" smtClean="0"/>
              <a:t>organizacional.</a:t>
            </a:r>
          </a:p>
          <a:p>
            <a:pPr algn="just">
              <a:buNone/>
            </a:pPr>
            <a:r>
              <a:rPr lang="es-CL" dirty="0" smtClean="0"/>
              <a:t>	</a:t>
            </a:r>
            <a:r>
              <a:rPr lang="es-CL" dirty="0" smtClean="0"/>
              <a:t>e</a:t>
            </a:r>
            <a:r>
              <a:rPr lang="es-CL" dirty="0" smtClean="0"/>
              <a:t>) el número y tipo de establecimientos de atención </a:t>
            </a:r>
            <a:br>
              <a:rPr lang="es-CL" dirty="0" smtClean="0"/>
            </a:br>
            <a:r>
              <a:rPr lang="es-CL" dirty="0" smtClean="0"/>
              <a:t>primaria a cargo de la entidad </a:t>
            </a:r>
            <a:r>
              <a:rPr lang="es-CL" dirty="0" smtClean="0"/>
              <a:t>administradora.</a:t>
            </a:r>
          </a:p>
          <a:p>
            <a:pPr algn="just">
              <a:buNone/>
            </a:pPr>
            <a:r>
              <a:rPr lang="es-CL" dirty="0" smtClean="0"/>
              <a:t>	</a:t>
            </a:r>
            <a:r>
              <a:rPr lang="es-CL" dirty="0" smtClean="0"/>
              <a:t>f</a:t>
            </a:r>
            <a:r>
              <a:rPr lang="es-CL" dirty="0" smtClean="0"/>
              <a:t>) la disponibilidad presupuestaria para el año </a:t>
            </a:r>
            <a:br>
              <a:rPr lang="es-CL" dirty="0" smtClean="0"/>
            </a:br>
            <a:r>
              <a:rPr lang="es-CL" dirty="0" smtClean="0"/>
              <a:t>respectivo.</a:t>
            </a:r>
          </a:p>
          <a:p>
            <a:endParaRPr lang="es-CL"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just"/>
            <a:r>
              <a:rPr lang="es-CL" b="1" dirty="0" smtClean="0"/>
              <a:t>Para ingresar a una dotación será necesario cumplir con los siguientes requisitos:</a:t>
            </a:r>
            <a:endParaRPr lang="es-CL" b="1" dirty="0"/>
          </a:p>
        </p:txBody>
      </p:sp>
      <p:sp>
        <p:nvSpPr>
          <p:cNvPr id="3" name="2 Marcador de contenido"/>
          <p:cNvSpPr>
            <a:spLocks noGrp="1"/>
          </p:cNvSpPr>
          <p:nvPr>
            <p:ph sz="quarter" idx="1"/>
          </p:nvPr>
        </p:nvSpPr>
        <p:spPr/>
        <p:txBody>
          <a:bodyPr>
            <a:normAutofit fontScale="70000" lnSpcReduction="20000"/>
          </a:bodyPr>
          <a:lstStyle/>
          <a:p>
            <a:pPr algn="just">
              <a:buNone/>
            </a:pPr>
            <a:r>
              <a:rPr lang="es-CL" dirty="0" smtClean="0"/>
              <a:t>	1</a:t>
            </a:r>
            <a:r>
              <a:rPr lang="es-CL" dirty="0" smtClean="0"/>
              <a:t>.- Ser </a:t>
            </a:r>
            <a:r>
              <a:rPr lang="es-CL" dirty="0" smtClean="0"/>
              <a:t>ciudadano. En </a:t>
            </a:r>
            <a:r>
              <a:rPr lang="es-CL" dirty="0" smtClean="0"/>
              <a:t>casos de excepción, determinados por la Comisión de Concursos establecida en el artículo 35 de la presente ley, podrán ingresar a la dotación profesionales extranjeros que posean título legalmente reconocido. En todo caso, en igualdad de condiciones se preferirá a los profesionales </a:t>
            </a:r>
            <a:r>
              <a:rPr lang="es-CL" dirty="0" smtClean="0"/>
              <a:t>chilenos.</a:t>
            </a:r>
          </a:p>
          <a:p>
            <a:pPr algn="just">
              <a:buNone/>
            </a:pPr>
            <a:r>
              <a:rPr lang="es-CL" dirty="0" smtClean="0"/>
              <a:t>	</a:t>
            </a:r>
            <a:r>
              <a:rPr lang="es-CL" dirty="0" smtClean="0"/>
              <a:t>2</a:t>
            </a:r>
            <a:r>
              <a:rPr lang="es-CL" dirty="0" smtClean="0"/>
              <a:t>.- Haber cumplido con la ley de reclutamiento y movilización, cuando fuere </a:t>
            </a:r>
            <a:r>
              <a:rPr lang="es-CL" dirty="0" smtClean="0"/>
              <a:t>procedente.</a:t>
            </a:r>
          </a:p>
          <a:p>
            <a:pPr algn="just">
              <a:buNone/>
            </a:pPr>
            <a:r>
              <a:rPr lang="es-CL" dirty="0" smtClean="0"/>
              <a:t>	  3.- Tener una salud compatible con el desempeño del cargo</a:t>
            </a:r>
            <a:r>
              <a:rPr lang="es-CL" dirty="0" smtClean="0"/>
              <a:t>.</a:t>
            </a:r>
          </a:p>
          <a:p>
            <a:pPr algn="just">
              <a:buNone/>
            </a:pPr>
            <a:r>
              <a:rPr lang="es-CL" dirty="0" smtClean="0"/>
              <a:t>	 4.- Cumplir con los </a:t>
            </a:r>
            <a:r>
              <a:rPr lang="es-CL" dirty="0" smtClean="0"/>
              <a:t>requisitos de estudios según el puesto.</a:t>
            </a:r>
          </a:p>
          <a:p>
            <a:pPr algn="just">
              <a:buNone/>
            </a:pPr>
            <a:r>
              <a:rPr lang="es-CL" dirty="0" smtClean="0"/>
              <a:t>	 5.- No estar inhabilitado o suspendido en el ejercicio de funciones o cargos públicos, ni hallarse condenado o sometido a proceso por resolución ejecutoriada por crimen o simple delito</a:t>
            </a:r>
            <a:r>
              <a:rPr lang="es-CL" dirty="0" smtClean="0"/>
              <a:t>.</a:t>
            </a:r>
          </a:p>
          <a:p>
            <a:pPr algn="just">
              <a:buNone/>
            </a:pPr>
            <a:r>
              <a:rPr lang="es-CL" dirty="0" smtClean="0"/>
              <a:t>	 6.- No haber cesado en algún cargo público por calificación deficiente o medida disciplinaria, aplicada en conformidad a las normas de la ley N° 18.834, Estatuto Administrativo, a menos que hayan transcurrido cinco o más años desde el término de los servicios. </a:t>
            </a:r>
          </a:p>
          <a:p>
            <a:r>
              <a:rPr lang="es-CL" dirty="0" smtClean="0"/>
              <a:t/>
            </a:r>
            <a:br>
              <a:rPr lang="es-CL" dirty="0" smtClean="0"/>
            </a:br>
            <a:endParaRPr lang="es-CL"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7467600" cy="1143000"/>
          </a:xfrm>
        </p:spPr>
        <p:txBody>
          <a:bodyPr/>
          <a:lstStyle/>
          <a:p>
            <a:r>
              <a:rPr lang="es-CL" b="1" dirty="0" smtClean="0"/>
              <a:t>El personal podrá ser contratado a plazo fijo o indefinido.</a:t>
            </a:r>
            <a:endParaRPr lang="es-CL" b="1" dirty="0"/>
          </a:p>
        </p:txBody>
      </p:sp>
      <p:sp>
        <p:nvSpPr>
          <p:cNvPr id="3" name="2 Marcador de contenido"/>
          <p:cNvSpPr>
            <a:spLocks noGrp="1"/>
          </p:cNvSpPr>
          <p:nvPr>
            <p:ph sz="quarter" idx="1"/>
          </p:nvPr>
        </p:nvSpPr>
        <p:spPr>
          <a:xfrm>
            <a:off x="0" y="1196752"/>
            <a:ext cx="8892480" cy="5328592"/>
          </a:xfrm>
        </p:spPr>
        <p:txBody>
          <a:bodyPr>
            <a:normAutofit fontScale="85000" lnSpcReduction="10000"/>
          </a:bodyPr>
          <a:lstStyle/>
          <a:p>
            <a:pPr algn="just"/>
            <a:r>
              <a:rPr lang="es-CL" dirty="0" smtClean="0"/>
              <a:t> </a:t>
            </a:r>
            <a:r>
              <a:rPr lang="es-CL" dirty="0" smtClean="0"/>
              <a:t>Para </a:t>
            </a:r>
            <a:r>
              <a:rPr lang="es-CL" dirty="0" smtClean="0"/>
              <a:t>los efectos de esta ley, son funcionarios con contrato indefinido, los que ingresen previo concurso público de </a:t>
            </a:r>
            <a:r>
              <a:rPr lang="es-CL" dirty="0" smtClean="0"/>
              <a:t>antecedentes.</a:t>
            </a:r>
          </a:p>
          <a:p>
            <a:pPr algn="just"/>
            <a:endParaRPr lang="es-CL" dirty="0" smtClean="0"/>
          </a:p>
          <a:p>
            <a:pPr algn="just"/>
            <a:r>
              <a:rPr lang="es-CL" dirty="0" smtClean="0"/>
              <a:t>Asimismo</a:t>
            </a:r>
            <a:r>
              <a:rPr lang="es-CL" dirty="0" smtClean="0"/>
              <a:t>, se considerarán funcionarios con contrato a plazo fijo, los contratados para realizar tareas por períodos iguales o inferiores a un año calendario. El número de horas contratadas a través de esta modalidad no podrá ser superior al 20% de la dotación.</a:t>
            </a:r>
            <a:br>
              <a:rPr lang="es-CL" dirty="0" smtClean="0"/>
            </a:br>
            <a:r>
              <a:rPr lang="es-CL" dirty="0" smtClean="0"/>
              <a:t>   </a:t>
            </a:r>
          </a:p>
          <a:p>
            <a:pPr algn="just"/>
            <a:r>
              <a:rPr lang="es-CL" dirty="0" smtClean="0"/>
              <a:t>La </a:t>
            </a:r>
            <a:r>
              <a:rPr lang="es-CL" dirty="0" smtClean="0"/>
              <a:t>jornada ordinaria de trabajo será </a:t>
            </a:r>
            <a:r>
              <a:rPr lang="es-CL" dirty="0" smtClean="0"/>
              <a:t>de </a:t>
            </a:r>
            <a:r>
              <a:rPr lang="es-CL" dirty="0" smtClean="0"/>
              <a:t>cuarenta y cuatro horas semanales. Se distribuirá de </a:t>
            </a:r>
            <a:r>
              <a:rPr lang="es-CL" dirty="0" smtClean="0"/>
              <a:t>lunes </a:t>
            </a:r>
            <a:r>
              <a:rPr lang="es-CL" dirty="0" smtClean="0"/>
              <a:t>a viernes, en horario diurno y continuo, </a:t>
            </a:r>
            <a:r>
              <a:rPr lang="es-CL" dirty="0" smtClean="0"/>
              <a:t>comprendido </a:t>
            </a:r>
            <a:r>
              <a:rPr lang="es-CL" dirty="0" smtClean="0"/>
              <a:t>entre las 08 y 20 horas, con tope de 9 </a:t>
            </a:r>
            <a:br>
              <a:rPr lang="es-CL" dirty="0" smtClean="0"/>
            </a:br>
            <a:r>
              <a:rPr lang="es-CL" dirty="0" smtClean="0"/>
              <a:t>horas diarias. Esta distribución no será aplicable a </a:t>
            </a:r>
            <a:r>
              <a:rPr lang="es-CL" dirty="0" smtClean="0"/>
              <a:t>aquellos </a:t>
            </a:r>
            <a:r>
              <a:rPr lang="es-CL" dirty="0" smtClean="0"/>
              <a:t>funcionarios cuya jornada ordinaria </a:t>
            </a:r>
            <a:r>
              <a:rPr lang="es-CL" dirty="0" smtClean="0"/>
              <a:t>y </a:t>
            </a:r>
            <a:r>
              <a:rPr lang="es-CL" dirty="0" err="1" smtClean="0"/>
              <a:t>y</a:t>
            </a:r>
            <a:r>
              <a:rPr lang="es-CL" dirty="0" smtClean="0"/>
              <a:t> normal </a:t>
            </a:r>
            <a:r>
              <a:rPr lang="es-CL" dirty="0" smtClean="0"/>
              <a:t>de </a:t>
            </a:r>
            <a:r>
              <a:rPr lang="es-CL" dirty="0" smtClean="0"/>
              <a:t>trabajo, por la naturaleza de los servicios que </a:t>
            </a:r>
            <a:r>
              <a:rPr lang="es-CL" dirty="0" smtClean="0"/>
              <a:t>prestan</a:t>
            </a:r>
            <a:r>
              <a:rPr lang="es-CL" dirty="0" smtClean="0"/>
              <a:t>, deba cumplirse fuera de los horarios </a:t>
            </a:r>
            <a:r>
              <a:rPr lang="es-CL" dirty="0" smtClean="0"/>
              <a:t>precitados</a:t>
            </a:r>
            <a:r>
              <a:rPr lang="es-CL" dirty="0" smtClean="0"/>
              <a:t>, sujetándose, a dichos efectos, a la </a:t>
            </a:r>
            <a:r>
              <a:rPr lang="es-CL" dirty="0" smtClean="0"/>
              <a:t>modalidad </a:t>
            </a:r>
            <a:r>
              <a:rPr lang="es-CL" dirty="0" smtClean="0"/>
              <a:t>de distribución que hubieren pactado en </a:t>
            </a:r>
            <a:r>
              <a:rPr lang="es-CL" dirty="0" smtClean="0"/>
              <a:t> sus </a:t>
            </a:r>
            <a:r>
              <a:rPr lang="es-CL" dirty="0" smtClean="0"/>
              <a:t>respectivos contratos.</a:t>
            </a:r>
            <a:endParaRPr lang="es-CL"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352928" cy="1858218"/>
          </a:xfrm>
        </p:spPr>
        <p:txBody>
          <a:bodyPr>
            <a:normAutofit fontScale="90000"/>
          </a:bodyPr>
          <a:lstStyle/>
          <a:p>
            <a:pPr algn="just"/>
            <a:r>
              <a:rPr lang="es-CL" dirty="0" smtClean="0"/>
              <a:t>De la Carrera de los Funcionarios de la Salud </a:t>
            </a:r>
            <a:r>
              <a:rPr lang="es-CL" dirty="0" smtClean="0"/>
              <a:t>del Sector </a:t>
            </a:r>
            <a:r>
              <a:rPr lang="es-CL" dirty="0" smtClean="0"/>
              <a:t>Municipal que se desempeñan en el Sistema </a:t>
            </a:r>
            <a:r>
              <a:rPr lang="es-CL" dirty="0" smtClean="0"/>
              <a:t>de Atención </a:t>
            </a:r>
            <a:r>
              <a:rPr lang="es-CL" dirty="0" smtClean="0"/>
              <a:t>Primaria </a:t>
            </a:r>
            <a:br>
              <a:rPr lang="es-CL" dirty="0" smtClean="0"/>
            </a:br>
            <a:endParaRPr lang="es-CL" dirty="0"/>
          </a:p>
        </p:txBody>
      </p:sp>
      <p:sp>
        <p:nvSpPr>
          <p:cNvPr id="3" name="2 Marcador de contenido"/>
          <p:cNvSpPr>
            <a:spLocks noGrp="1"/>
          </p:cNvSpPr>
          <p:nvPr>
            <p:ph sz="quarter" idx="1"/>
          </p:nvPr>
        </p:nvSpPr>
        <p:spPr>
          <a:xfrm>
            <a:off x="179512" y="1600200"/>
            <a:ext cx="8496944" cy="4873752"/>
          </a:xfrm>
        </p:spPr>
        <p:txBody>
          <a:bodyPr>
            <a:normAutofit/>
          </a:bodyPr>
          <a:lstStyle/>
          <a:p>
            <a:pPr algn="just"/>
            <a:r>
              <a:rPr lang="es-CL" dirty="0" smtClean="0"/>
              <a:t>La carrera funcionaria deberá garantizar la igualdad de oportunidades para el ingreso y el acceso a la capacitación; la objetividad de las calificaciones y la estabilidad en el empleo; reconocer la experiencia, el perfeccionamiento y el mérito funcionario, en conformidad con las normas de este Estatuto</a:t>
            </a:r>
            <a:r>
              <a:rPr lang="es-CL" dirty="0" smtClean="0"/>
              <a:t>.</a:t>
            </a:r>
          </a:p>
          <a:p>
            <a:pPr algn="just">
              <a:buNone/>
            </a:pPr>
            <a:endParaRPr lang="es-CL" dirty="0" smtClean="0"/>
          </a:p>
          <a:p>
            <a:pPr algn="just"/>
            <a:r>
              <a:rPr lang="es-CL" dirty="0" smtClean="0"/>
              <a:t>El </a:t>
            </a:r>
            <a:r>
              <a:rPr lang="es-CL" dirty="0" smtClean="0"/>
              <a:t>ingreso a la carrera funcionaria se materializará a través de un contrato indefinido, previo concurso público de antecedentes, cuyas bases serán aprobadas por el Concejo Municipal y será convocado por el Alcalde respectivo.</a:t>
            </a:r>
          </a:p>
          <a:p>
            <a:endParaRPr lang="es-CL"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88</TotalTime>
  <Words>959</Words>
  <Application>Microsoft Office PowerPoint</Application>
  <PresentationFormat>Presentación en pantalla (4:3)</PresentationFormat>
  <Paragraphs>153</Paragraphs>
  <Slides>31</Slides>
  <Notes>0</Notes>
  <HiddenSlides>0</HiddenSlides>
  <MMClips>0</MMClips>
  <ScaleCrop>false</ScaleCrop>
  <HeadingPairs>
    <vt:vector size="4" baseType="variant">
      <vt:variant>
        <vt:lpstr>Tema</vt:lpstr>
      </vt:variant>
      <vt:variant>
        <vt:i4>1</vt:i4>
      </vt:variant>
      <vt:variant>
        <vt:lpstr>Títulos de diapositiva</vt:lpstr>
      </vt:variant>
      <vt:variant>
        <vt:i4>31</vt:i4>
      </vt:variant>
    </vt:vector>
  </HeadingPairs>
  <TitlesOfParts>
    <vt:vector size="32" baseType="lpstr">
      <vt:lpstr>Mirador</vt:lpstr>
      <vt:lpstr>LEY NUM. 19.378  </vt:lpstr>
      <vt:lpstr>    Ámbito de Aplicación</vt:lpstr>
      <vt:lpstr>Para los efectos de la aplicación de esta ley, se entenderá por:</vt:lpstr>
      <vt:lpstr>Normas Generales del Régimen Laboral de la Atención Primaria de Salud Municipal </vt:lpstr>
      <vt:lpstr>Diapositiva 5</vt:lpstr>
      <vt:lpstr>Dotación y jornada de trabajo </vt:lpstr>
      <vt:lpstr>Para ingresar a una dotación será necesario cumplir con los siguientes requisitos:</vt:lpstr>
      <vt:lpstr>El personal podrá ser contratado a plazo fijo o indefinido.</vt:lpstr>
      <vt:lpstr>De la Carrera de los Funcionarios de la Salud del Sector Municipal que se desempeñan en el Sistema de Atención Primaria  </vt:lpstr>
      <vt:lpstr>Para ser Director de establecimiento de atención primaria de salud municipal, se deberá estar  en posesión de un título, correspondiente a los siguientes profesionales:</vt:lpstr>
      <vt:lpstr>Obligaciones funcionarias </vt:lpstr>
      <vt:lpstr>Término de la relación laboral</vt:lpstr>
      <vt:lpstr>Término de la relación laboral</vt:lpstr>
      <vt:lpstr>Del financiamiento </vt:lpstr>
      <vt:lpstr>Del financiamiento</vt:lpstr>
      <vt:lpstr>Ley 16.744  Sobre Accidentes de Trabajo y Enfermedades Profesionales </vt:lpstr>
      <vt:lpstr>1. PERSONAS PROTEGIDAS </vt:lpstr>
      <vt:lpstr>2. CONTINGENCIAS CUBIERTAS </vt:lpstr>
      <vt:lpstr>2.3 ENFERMEDAD PROFESIONAL </vt:lpstr>
      <vt:lpstr>3. ADMINISTRACION DEL SEGURO </vt:lpstr>
      <vt:lpstr>4. FINANCIAMIENTO. </vt:lpstr>
      <vt:lpstr>5. PRESTACIONES DEL SEGURO. </vt:lpstr>
      <vt:lpstr>Diapositiva 23</vt:lpstr>
      <vt:lpstr>Diapositiva 24</vt:lpstr>
      <vt:lpstr>Diapositiva 25</vt:lpstr>
      <vt:lpstr>6. PREVENCION DE RIESGOS PROFESIONALES.</vt:lpstr>
      <vt:lpstr>Diapositiva 27</vt:lpstr>
      <vt:lpstr>Diapositiva 28</vt:lpstr>
      <vt:lpstr>Diapositiva 29</vt:lpstr>
      <vt:lpstr>Diapositiva 30</vt:lpstr>
      <vt:lpstr>POR DÉCIMAS PARA EL CERTAMEN NRO 2, TAREAS: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LEY NUM. 19.378</dc:title>
  <dc:creator>Valery</dc:creator>
  <cp:lastModifiedBy>Valery</cp:lastModifiedBy>
  <cp:revision>9</cp:revision>
  <dcterms:created xsi:type="dcterms:W3CDTF">2015-10-27T21:08:59Z</dcterms:created>
  <dcterms:modified xsi:type="dcterms:W3CDTF">2015-10-27T22:37:25Z</dcterms:modified>
</cp:coreProperties>
</file>